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2" r:id="rId6"/>
    <p:sldId id="263" r:id="rId7"/>
    <p:sldId id="260" r:id="rId8"/>
    <p:sldId id="261"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64C4"/>
    <a:srgbClr val="007176"/>
    <a:srgbClr val="00AAB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08"/>
    <p:restoredTop sz="95046"/>
  </p:normalViewPr>
  <p:slideViewPr>
    <p:cSldViewPr snapToGrid="0" snapToObjects="1">
      <p:cViewPr>
        <p:scale>
          <a:sx n="81" d="100"/>
          <a:sy n="81" d="100"/>
        </p:scale>
        <p:origin x="-264" y="19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2635660-D92D-8D4B-BF1E-D4AC56AC9862}" type="datetimeFigureOut">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C24154-217D-F647-9E08-17F0587A99F0}" type="slidenum">
              <a:rPr lang="en-US" smtClean="0"/>
              <a:pPr/>
              <a:t>‹#›</a:t>
            </a:fld>
            <a:endParaRPr lang="en-US"/>
          </a:p>
        </p:txBody>
      </p:sp>
    </p:spTree>
    <p:extLst>
      <p:ext uri="{BB962C8B-B14F-4D97-AF65-F5344CB8AC3E}">
        <p14:creationId xmlns:p14="http://schemas.microsoft.com/office/powerpoint/2010/main" xmlns="" val="1187477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635660-D92D-8D4B-BF1E-D4AC56AC9862}" type="datetimeFigureOut">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C24154-217D-F647-9E08-17F0587A99F0}" type="slidenum">
              <a:rPr lang="en-US" smtClean="0"/>
              <a:pPr/>
              <a:t>‹#›</a:t>
            </a:fld>
            <a:endParaRPr lang="en-US"/>
          </a:p>
        </p:txBody>
      </p:sp>
    </p:spTree>
    <p:extLst>
      <p:ext uri="{BB962C8B-B14F-4D97-AF65-F5344CB8AC3E}">
        <p14:creationId xmlns:p14="http://schemas.microsoft.com/office/powerpoint/2010/main" xmlns="" val="115795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635660-D92D-8D4B-BF1E-D4AC56AC9862}" type="datetimeFigureOut">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C24154-217D-F647-9E08-17F0587A99F0}" type="slidenum">
              <a:rPr lang="en-US" smtClean="0"/>
              <a:pPr/>
              <a:t>‹#›</a:t>
            </a:fld>
            <a:endParaRPr lang="en-US"/>
          </a:p>
        </p:txBody>
      </p:sp>
    </p:spTree>
    <p:extLst>
      <p:ext uri="{BB962C8B-B14F-4D97-AF65-F5344CB8AC3E}">
        <p14:creationId xmlns:p14="http://schemas.microsoft.com/office/powerpoint/2010/main" xmlns="" val="1208841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635660-D92D-8D4B-BF1E-D4AC56AC9862}" type="datetimeFigureOut">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C24154-217D-F647-9E08-17F0587A99F0}" type="slidenum">
              <a:rPr lang="en-US" smtClean="0"/>
              <a:pPr/>
              <a:t>‹#›</a:t>
            </a:fld>
            <a:endParaRPr lang="en-US"/>
          </a:p>
        </p:txBody>
      </p:sp>
    </p:spTree>
    <p:extLst>
      <p:ext uri="{BB962C8B-B14F-4D97-AF65-F5344CB8AC3E}">
        <p14:creationId xmlns:p14="http://schemas.microsoft.com/office/powerpoint/2010/main" xmlns="" val="1904709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635660-D92D-8D4B-BF1E-D4AC56AC9862}" type="datetimeFigureOut">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C24154-217D-F647-9E08-17F0587A99F0}" type="slidenum">
              <a:rPr lang="en-US" smtClean="0"/>
              <a:pPr/>
              <a:t>‹#›</a:t>
            </a:fld>
            <a:endParaRPr lang="en-US"/>
          </a:p>
        </p:txBody>
      </p:sp>
    </p:spTree>
    <p:extLst>
      <p:ext uri="{BB962C8B-B14F-4D97-AF65-F5344CB8AC3E}">
        <p14:creationId xmlns:p14="http://schemas.microsoft.com/office/powerpoint/2010/main" xmlns="" val="205917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635660-D92D-8D4B-BF1E-D4AC56AC9862}" type="datetimeFigureOut">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C24154-217D-F647-9E08-17F0587A99F0}" type="slidenum">
              <a:rPr lang="en-US" smtClean="0"/>
              <a:pPr/>
              <a:t>‹#›</a:t>
            </a:fld>
            <a:endParaRPr lang="en-US"/>
          </a:p>
        </p:txBody>
      </p:sp>
    </p:spTree>
    <p:extLst>
      <p:ext uri="{BB962C8B-B14F-4D97-AF65-F5344CB8AC3E}">
        <p14:creationId xmlns:p14="http://schemas.microsoft.com/office/powerpoint/2010/main" xmlns="" val="1822009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635660-D92D-8D4B-BF1E-D4AC56AC9862}" type="datetimeFigureOut">
              <a:rPr lang="en-US" smtClean="0"/>
              <a:pPr/>
              <a:t>12/15/2015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C24154-217D-F647-9E08-17F0587A99F0}" type="slidenum">
              <a:rPr lang="en-US" smtClean="0"/>
              <a:pPr/>
              <a:t>‹#›</a:t>
            </a:fld>
            <a:endParaRPr lang="en-US"/>
          </a:p>
        </p:txBody>
      </p:sp>
    </p:spTree>
    <p:extLst>
      <p:ext uri="{BB962C8B-B14F-4D97-AF65-F5344CB8AC3E}">
        <p14:creationId xmlns:p14="http://schemas.microsoft.com/office/powerpoint/2010/main" xmlns="" val="154180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635660-D92D-8D4B-BF1E-D4AC56AC9862}" type="datetimeFigureOut">
              <a:rPr lang="en-US" smtClean="0"/>
              <a:pPr/>
              <a:t>12/15/2015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C24154-217D-F647-9E08-17F0587A99F0}" type="slidenum">
              <a:rPr lang="en-US" smtClean="0"/>
              <a:pPr/>
              <a:t>‹#›</a:t>
            </a:fld>
            <a:endParaRPr lang="en-US"/>
          </a:p>
        </p:txBody>
      </p:sp>
    </p:spTree>
    <p:extLst>
      <p:ext uri="{BB962C8B-B14F-4D97-AF65-F5344CB8AC3E}">
        <p14:creationId xmlns:p14="http://schemas.microsoft.com/office/powerpoint/2010/main" xmlns="" val="1596933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635660-D92D-8D4B-BF1E-D4AC56AC9862}" type="datetimeFigureOut">
              <a:rPr lang="en-US" smtClean="0"/>
              <a:pPr/>
              <a:t>12/15/2015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C24154-217D-F647-9E08-17F0587A99F0}" type="slidenum">
              <a:rPr lang="en-US" smtClean="0"/>
              <a:pPr/>
              <a:t>‹#›</a:t>
            </a:fld>
            <a:endParaRPr lang="en-US"/>
          </a:p>
        </p:txBody>
      </p:sp>
    </p:spTree>
    <p:extLst>
      <p:ext uri="{BB962C8B-B14F-4D97-AF65-F5344CB8AC3E}">
        <p14:creationId xmlns:p14="http://schemas.microsoft.com/office/powerpoint/2010/main" xmlns="" val="415554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635660-D92D-8D4B-BF1E-D4AC56AC9862}" type="datetimeFigureOut">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C24154-217D-F647-9E08-17F0587A99F0}" type="slidenum">
              <a:rPr lang="en-US" smtClean="0"/>
              <a:pPr/>
              <a:t>‹#›</a:t>
            </a:fld>
            <a:endParaRPr lang="en-US"/>
          </a:p>
        </p:txBody>
      </p:sp>
    </p:spTree>
    <p:extLst>
      <p:ext uri="{BB962C8B-B14F-4D97-AF65-F5344CB8AC3E}">
        <p14:creationId xmlns:p14="http://schemas.microsoft.com/office/powerpoint/2010/main" xmlns="" val="611190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635660-D92D-8D4B-BF1E-D4AC56AC9862}" type="datetimeFigureOut">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C24154-217D-F647-9E08-17F0587A99F0}" type="slidenum">
              <a:rPr lang="en-US" smtClean="0"/>
              <a:pPr/>
              <a:t>‹#›</a:t>
            </a:fld>
            <a:endParaRPr lang="en-US"/>
          </a:p>
        </p:txBody>
      </p:sp>
    </p:spTree>
    <p:extLst>
      <p:ext uri="{BB962C8B-B14F-4D97-AF65-F5344CB8AC3E}">
        <p14:creationId xmlns:p14="http://schemas.microsoft.com/office/powerpoint/2010/main" xmlns="" val="871609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635660-D92D-8D4B-BF1E-D4AC56AC9862}" type="datetimeFigureOut">
              <a:rPr lang="en-US" smtClean="0"/>
              <a:pPr/>
              <a:t>12/15/2015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24154-217D-F647-9E08-17F0587A99F0}" type="slidenum">
              <a:rPr lang="en-US" smtClean="0"/>
              <a:pPr/>
              <a:t>‹#›</a:t>
            </a:fld>
            <a:endParaRPr lang="en-US"/>
          </a:p>
        </p:txBody>
      </p:sp>
    </p:spTree>
    <p:extLst>
      <p:ext uri="{BB962C8B-B14F-4D97-AF65-F5344CB8AC3E}">
        <p14:creationId xmlns:p14="http://schemas.microsoft.com/office/powerpoint/2010/main" xmlns="" val="1207271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347"/>
            <a:ext cx="12192000" cy="6854653"/>
          </a:xfrm>
          <a:prstGeom prst="rect">
            <a:avLst/>
          </a:prstGeom>
        </p:spPr>
      </p:pic>
      <p:sp>
        <p:nvSpPr>
          <p:cNvPr id="5" name="Rectangle 4"/>
          <p:cNvSpPr/>
          <p:nvPr/>
        </p:nvSpPr>
        <p:spPr>
          <a:xfrm>
            <a:off x="0" y="1735162"/>
            <a:ext cx="12192000" cy="337382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45757" y="2355453"/>
            <a:ext cx="6216152" cy="1200329"/>
          </a:xfrm>
          <a:prstGeom prst="rect">
            <a:avLst/>
          </a:prstGeom>
          <a:noFill/>
        </p:spPr>
        <p:txBody>
          <a:bodyPr wrap="square" rtlCol="0">
            <a:spAutoFit/>
          </a:bodyPr>
          <a:lstStyle/>
          <a:p>
            <a:r>
              <a:rPr lang="en-US" sz="7200" b="1" dirty="0" smtClean="0">
                <a:solidFill>
                  <a:schemeClr val="bg1"/>
                </a:solidFill>
                <a:latin typeface="Helvetica Neue" charset="0"/>
                <a:ea typeface="Helvetica Neue" charset="0"/>
                <a:cs typeface="Helvetica Neue" charset="0"/>
              </a:rPr>
              <a:t>Zipf’s Law</a:t>
            </a:r>
            <a:endParaRPr lang="en-US" sz="7200" b="1" dirty="0">
              <a:solidFill>
                <a:schemeClr val="bg1"/>
              </a:solidFill>
              <a:latin typeface="Helvetica Neue" charset="0"/>
              <a:ea typeface="Helvetica Neue" charset="0"/>
              <a:cs typeface="Helvetica Neue" charset="0"/>
            </a:endParaRPr>
          </a:p>
        </p:txBody>
      </p:sp>
      <p:sp>
        <p:nvSpPr>
          <p:cNvPr id="7" name="TextBox 6"/>
          <p:cNvSpPr txBox="1"/>
          <p:nvPr/>
        </p:nvSpPr>
        <p:spPr>
          <a:xfrm>
            <a:off x="745757" y="3409053"/>
            <a:ext cx="6638716" cy="584775"/>
          </a:xfrm>
          <a:prstGeom prst="rect">
            <a:avLst/>
          </a:prstGeom>
          <a:noFill/>
        </p:spPr>
        <p:txBody>
          <a:bodyPr wrap="square" rtlCol="0">
            <a:spAutoFit/>
          </a:bodyPr>
          <a:lstStyle/>
          <a:p>
            <a:r>
              <a:rPr lang="en-US" sz="3200" spc="300" dirty="0" smtClean="0">
                <a:solidFill>
                  <a:schemeClr val="bg1"/>
                </a:solidFill>
                <a:latin typeface="Helvetica Neue" charset="0"/>
                <a:ea typeface="Helvetica Neue" charset="0"/>
                <a:cs typeface="Helvetica Neue" charset="0"/>
              </a:rPr>
              <a:t>Data Source Experiment</a:t>
            </a:r>
            <a:endParaRPr lang="en-US" sz="3200" spc="300" dirty="0">
              <a:solidFill>
                <a:schemeClr val="bg1"/>
              </a:solidFill>
              <a:latin typeface="Helvetica Neue" charset="0"/>
              <a:ea typeface="Helvetica Neue" charset="0"/>
              <a:cs typeface="Helvetica Neue" charset="0"/>
            </a:endParaRPr>
          </a:p>
        </p:txBody>
      </p:sp>
    </p:spTree>
    <p:extLst>
      <p:ext uri="{BB962C8B-B14F-4D97-AF65-F5344CB8AC3E}">
        <p14:creationId xmlns:p14="http://schemas.microsoft.com/office/powerpoint/2010/main" xmlns="" val="1370626085"/>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81252"/>
          <a:stretch/>
        </p:blipFill>
        <p:spPr>
          <a:xfrm>
            <a:off x="0" y="-58252"/>
            <a:ext cx="12192000" cy="1285125"/>
          </a:xfrm>
          <a:prstGeom prst="rect">
            <a:avLst/>
          </a:prstGeom>
        </p:spPr>
      </p:pic>
      <p:sp>
        <p:nvSpPr>
          <p:cNvPr id="7" name="Rectangle 6"/>
          <p:cNvSpPr/>
          <p:nvPr/>
        </p:nvSpPr>
        <p:spPr>
          <a:xfrm>
            <a:off x="0" y="-101307"/>
            <a:ext cx="12192000" cy="132818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0901" y="110366"/>
            <a:ext cx="6216153" cy="923330"/>
          </a:xfrm>
          <a:prstGeom prst="rect">
            <a:avLst/>
          </a:prstGeom>
          <a:noFill/>
        </p:spPr>
        <p:txBody>
          <a:bodyPr wrap="square" rtlCol="0">
            <a:spAutoFit/>
          </a:bodyPr>
          <a:lstStyle/>
          <a:p>
            <a:r>
              <a:rPr lang="en-US" sz="5400" b="1" dirty="0" smtClean="0">
                <a:solidFill>
                  <a:schemeClr val="bg1"/>
                </a:solidFill>
                <a:latin typeface="Helvetica Neue" charset="0"/>
                <a:ea typeface="Helvetica Neue" charset="0"/>
                <a:cs typeface="Helvetica Neue" charset="0"/>
              </a:rPr>
              <a:t>Zipf’s Law</a:t>
            </a:r>
            <a:endParaRPr lang="en-US" sz="5400" b="1" dirty="0">
              <a:solidFill>
                <a:schemeClr val="bg1"/>
              </a:solidFill>
              <a:latin typeface="Helvetica Neue" charset="0"/>
              <a:ea typeface="Helvetica Neue" charset="0"/>
              <a:cs typeface="Helvetica Neue" charset="0"/>
            </a:endParaRPr>
          </a:p>
        </p:txBody>
      </p:sp>
      <p:sp>
        <p:nvSpPr>
          <p:cNvPr id="5" name="TextBox 4"/>
          <p:cNvSpPr txBox="1"/>
          <p:nvPr/>
        </p:nvSpPr>
        <p:spPr>
          <a:xfrm>
            <a:off x="7544359" y="2395101"/>
            <a:ext cx="3452171" cy="338554"/>
          </a:xfrm>
          <a:prstGeom prst="rect">
            <a:avLst/>
          </a:prstGeom>
          <a:noFill/>
        </p:spPr>
        <p:txBody>
          <a:bodyPr wrap="square" rtlCol="0">
            <a:spAutoFit/>
          </a:bodyPr>
          <a:lstStyle/>
          <a:p>
            <a:pPr algn="ctr"/>
            <a:r>
              <a:rPr lang="en-US" sz="1600" b="1" dirty="0" smtClean="0">
                <a:solidFill>
                  <a:schemeClr val="tx1">
                    <a:lumMod val="65000"/>
                    <a:lumOff val="35000"/>
                  </a:schemeClr>
                </a:solidFill>
                <a:latin typeface="Helvetica Neue" charset="0"/>
                <a:ea typeface="Helvetica Neue" charset="0"/>
                <a:cs typeface="Helvetica Neue" charset="0"/>
              </a:rPr>
              <a:t>Vehicles Accidents</a:t>
            </a:r>
            <a:endParaRPr lang="en-US" sz="1600" b="1" dirty="0">
              <a:solidFill>
                <a:schemeClr val="tx1">
                  <a:lumMod val="65000"/>
                  <a:lumOff val="35000"/>
                </a:schemeClr>
              </a:solidFill>
              <a:latin typeface="Helvetica Neue" charset="0"/>
              <a:ea typeface="Helvetica Neue" charset="0"/>
              <a:cs typeface="Helvetica Neue" charset="0"/>
            </a:endParaRPr>
          </a:p>
        </p:txBody>
      </p:sp>
      <p:cxnSp>
        <p:nvCxnSpPr>
          <p:cNvPr id="10" name="Straight Connector 9"/>
          <p:cNvCxnSpPr/>
          <p:nvPr/>
        </p:nvCxnSpPr>
        <p:spPr>
          <a:xfrm>
            <a:off x="1196111" y="1895625"/>
            <a:ext cx="1075415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96111" y="1433960"/>
            <a:ext cx="4668661" cy="461665"/>
          </a:xfrm>
          <a:prstGeom prst="rect">
            <a:avLst/>
          </a:prstGeom>
          <a:noFill/>
        </p:spPr>
        <p:txBody>
          <a:bodyPr wrap="square" rtlCol="0">
            <a:spAutoFit/>
          </a:bodyPr>
          <a:lstStyle/>
          <a:p>
            <a:r>
              <a:rPr lang="en-US" sz="2400" b="1" dirty="0" smtClean="0">
                <a:solidFill>
                  <a:srgbClr val="007176"/>
                </a:solidFill>
                <a:latin typeface="Helvetica Neue" charset="0"/>
                <a:ea typeface="Helvetica Neue" charset="0"/>
                <a:cs typeface="Helvetica Neue" charset="0"/>
              </a:rPr>
              <a:t>Event’s Experiment</a:t>
            </a:r>
            <a:endParaRPr lang="en-US" sz="2400" b="1" dirty="0">
              <a:solidFill>
                <a:srgbClr val="007176"/>
              </a:solidFill>
              <a:latin typeface="Helvetica Neue" charset="0"/>
              <a:ea typeface="Helvetica Neue" charset="0"/>
              <a:cs typeface="Helvetica Neue" charset="0"/>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xmlns="" val="0"/>
              </a:ext>
            </a:extLst>
          </a:blip>
          <a:srcRect l="77410" r="-1822"/>
          <a:stretch/>
        </p:blipFill>
        <p:spPr>
          <a:xfrm>
            <a:off x="350901" y="1319307"/>
            <a:ext cx="845210" cy="72658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20073" y="2045891"/>
            <a:ext cx="6416145" cy="4812109"/>
          </a:xfrm>
          <a:prstGeom prst="rect">
            <a:avLst/>
          </a:prstGeom>
        </p:spPr>
      </p:pic>
      <p:cxnSp>
        <p:nvCxnSpPr>
          <p:cNvPr id="13" name="Straight Connector 12"/>
          <p:cNvCxnSpPr/>
          <p:nvPr/>
        </p:nvCxnSpPr>
        <p:spPr>
          <a:xfrm>
            <a:off x="7728936" y="2904618"/>
            <a:ext cx="35071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859774" y="3336301"/>
            <a:ext cx="3245510" cy="1115644"/>
          </a:xfrm>
          <a:prstGeom prst="rect">
            <a:avLst/>
          </a:prstGeom>
        </p:spPr>
      </p:pic>
      <p:sp>
        <p:nvSpPr>
          <p:cNvPr id="14" name="TextBox 13"/>
          <p:cNvSpPr txBox="1"/>
          <p:nvPr/>
        </p:nvSpPr>
        <p:spPr>
          <a:xfrm>
            <a:off x="7156386" y="5565227"/>
            <a:ext cx="1718441" cy="338554"/>
          </a:xfrm>
          <a:prstGeom prst="rect">
            <a:avLst/>
          </a:prstGeom>
          <a:noFill/>
        </p:spPr>
        <p:txBody>
          <a:bodyPr wrap="square" rtlCol="0">
            <a:spAutoFit/>
          </a:bodyPr>
          <a:lstStyle/>
          <a:p>
            <a:r>
              <a:rPr lang="en-US" sz="1600" dirty="0" smtClean="0">
                <a:solidFill>
                  <a:schemeClr val="tx1">
                    <a:lumMod val="65000"/>
                    <a:lumOff val="35000"/>
                  </a:schemeClr>
                </a:solidFill>
                <a:latin typeface="Helvetica Neue" charset="0"/>
                <a:ea typeface="Helvetica Neue" charset="0"/>
                <a:cs typeface="Helvetica Neue" charset="0"/>
              </a:rPr>
              <a:t>Trend Line</a:t>
            </a:r>
            <a:endParaRPr lang="en-US" sz="1600" dirty="0">
              <a:solidFill>
                <a:schemeClr val="tx1">
                  <a:lumMod val="65000"/>
                  <a:lumOff val="35000"/>
                </a:schemeClr>
              </a:solidFill>
              <a:latin typeface="Helvetica Neue" charset="0"/>
              <a:ea typeface="Helvetica Neue" charset="0"/>
              <a:cs typeface="Helvetica Neue" charset="0"/>
            </a:endParaRPr>
          </a:p>
        </p:txBody>
      </p:sp>
      <p:sp>
        <p:nvSpPr>
          <p:cNvPr id="15" name="TextBox 14"/>
          <p:cNvSpPr txBox="1"/>
          <p:nvPr/>
        </p:nvSpPr>
        <p:spPr>
          <a:xfrm>
            <a:off x="7156386" y="5934559"/>
            <a:ext cx="1718441" cy="338554"/>
          </a:xfrm>
          <a:prstGeom prst="rect">
            <a:avLst/>
          </a:prstGeom>
          <a:noFill/>
        </p:spPr>
        <p:txBody>
          <a:bodyPr wrap="square" rtlCol="0">
            <a:spAutoFit/>
          </a:bodyPr>
          <a:lstStyle/>
          <a:p>
            <a:r>
              <a:rPr lang="en-US" sz="1600" smtClean="0">
                <a:solidFill>
                  <a:schemeClr val="tx1">
                    <a:lumMod val="65000"/>
                    <a:lumOff val="35000"/>
                  </a:schemeClr>
                </a:solidFill>
                <a:latin typeface="Helvetica Neue" charset="0"/>
                <a:ea typeface="Helvetica Neue" charset="0"/>
                <a:cs typeface="Helvetica Neue" charset="0"/>
              </a:rPr>
              <a:t>Zipf’s Law</a:t>
            </a:r>
            <a:endParaRPr lang="en-US" sz="1600" dirty="0">
              <a:solidFill>
                <a:schemeClr val="tx1">
                  <a:lumMod val="65000"/>
                  <a:lumOff val="35000"/>
                </a:schemeClr>
              </a:solidFill>
              <a:latin typeface="Helvetica Neue" charset="0"/>
              <a:ea typeface="Helvetica Neue" charset="0"/>
              <a:cs typeface="Helvetica Neue" charset="0"/>
            </a:endParaRPr>
          </a:p>
        </p:txBody>
      </p:sp>
      <p:cxnSp>
        <p:nvCxnSpPr>
          <p:cNvPr id="16" name="Straight Arrow Connector 15"/>
          <p:cNvCxnSpPr/>
          <p:nvPr/>
        </p:nvCxnSpPr>
        <p:spPr>
          <a:xfrm flipH="1" flipV="1">
            <a:off x="5108028" y="5123793"/>
            <a:ext cx="2024724" cy="61071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5707117" y="6101255"/>
            <a:ext cx="1449272" cy="2583"/>
          </a:xfrm>
          <a:prstGeom prst="straightConnector1">
            <a:avLst/>
          </a:prstGeom>
          <a:ln>
            <a:solidFill>
              <a:srgbClr val="3464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672743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81252"/>
          <a:stretch/>
        </p:blipFill>
        <p:spPr>
          <a:xfrm>
            <a:off x="0" y="-58252"/>
            <a:ext cx="12192000" cy="1285125"/>
          </a:xfrm>
          <a:prstGeom prst="rect">
            <a:avLst/>
          </a:prstGeom>
        </p:spPr>
      </p:pic>
      <p:sp>
        <p:nvSpPr>
          <p:cNvPr id="7" name="Rectangle 6"/>
          <p:cNvSpPr/>
          <p:nvPr/>
        </p:nvSpPr>
        <p:spPr>
          <a:xfrm>
            <a:off x="0" y="-101307"/>
            <a:ext cx="12192000" cy="132818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0901" y="110366"/>
            <a:ext cx="6216153" cy="923330"/>
          </a:xfrm>
          <a:prstGeom prst="rect">
            <a:avLst/>
          </a:prstGeom>
          <a:noFill/>
        </p:spPr>
        <p:txBody>
          <a:bodyPr wrap="square" rtlCol="0">
            <a:spAutoFit/>
          </a:bodyPr>
          <a:lstStyle/>
          <a:p>
            <a:r>
              <a:rPr lang="en-US" sz="5400" b="1" dirty="0" smtClean="0">
                <a:solidFill>
                  <a:schemeClr val="bg1"/>
                </a:solidFill>
                <a:latin typeface="Helvetica Neue" charset="0"/>
                <a:ea typeface="Helvetica Neue" charset="0"/>
                <a:cs typeface="Helvetica Neue" charset="0"/>
              </a:rPr>
              <a:t>Zipf’s Law</a:t>
            </a:r>
            <a:endParaRPr lang="en-US" sz="5400" b="1" dirty="0">
              <a:solidFill>
                <a:schemeClr val="bg1"/>
              </a:solidFill>
              <a:latin typeface="Helvetica Neue" charset="0"/>
              <a:ea typeface="Helvetica Neue" charset="0"/>
              <a:cs typeface="Helvetica Neue" charset="0"/>
            </a:endParaRPr>
          </a:p>
        </p:txBody>
      </p:sp>
      <p:sp>
        <p:nvSpPr>
          <p:cNvPr id="13" name="TextBox 12"/>
          <p:cNvSpPr txBox="1"/>
          <p:nvPr/>
        </p:nvSpPr>
        <p:spPr>
          <a:xfrm>
            <a:off x="350901" y="1600792"/>
            <a:ext cx="3452171" cy="461665"/>
          </a:xfrm>
          <a:prstGeom prst="rect">
            <a:avLst/>
          </a:prstGeom>
          <a:noFill/>
        </p:spPr>
        <p:txBody>
          <a:bodyPr wrap="square" rtlCol="0">
            <a:spAutoFit/>
          </a:bodyPr>
          <a:lstStyle/>
          <a:p>
            <a:r>
              <a:rPr lang="en-US" sz="2400" b="1" dirty="0" smtClean="0">
                <a:solidFill>
                  <a:srgbClr val="007176"/>
                </a:solidFill>
                <a:latin typeface="Helvetica Neue" charset="0"/>
                <a:ea typeface="Helvetica Neue" charset="0"/>
                <a:cs typeface="Helvetica Neue" charset="0"/>
              </a:rPr>
              <a:t>Conclusion</a:t>
            </a:r>
            <a:endParaRPr lang="en-US" sz="2400" b="1" dirty="0">
              <a:solidFill>
                <a:srgbClr val="007176"/>
              </a:solidFill>
              <a:latin typeface="Helvetica Neue" charset="0"/>
              <a:ea typeface="Helvetica Neue" charset="0"/>
              <a:cs typeface="Helvetica Neue" charset="0"/>
            </a:endParaRPr>
          </a:p>
        </p:txBody>
      </p:sp>
      <p:sp>
        <p:nvSpPr>
          <p:cNvPr id="14" name="TextBox 13"/>
          <p:cNvSpPr txBox="1"/>
          <p:nvPr/>
        </p:nvSpPr>
        <p:spPr>
          <a:xfrm>
            <a:off x="350901" y="2185567"/>
            <a:ext cx="5093935" cy="2973122"/>
          </a:xfrm>
          <a:prstGeom prst="rect">
            <a:avLst/>
          </a:prstGeom>
          <a:noFill/>
        </p:spPr>
        <p:txBody>
          <a:bodyPr wrap="square" rtlCol="0">
            <a:spAutoFit/>
          </a:bodyPr>
          <a:lstStyle/>
          <a:p>
            <a:pPr algn="just">
              <a:lnSpc>
                <a:spcPct val="130000"/>
              </a:lnSpc>
            </a:pPr>
            <a:r>
              <a:rPr lang="en-US" sz="1600" dirty="0" smtClean="0">
                <a:solidFill>
                  <a:schemeClr val="tx1">
                    <a:lumMod val="75000"/>
                    <a:lumOff val="25000"/>
                  </a:schemeClr>
                </a:solidFill>
                <a:latin typeface="Helvetica Neue" charset="0"/>
                <a:ea typeface="Helvetica Neue" charset="0"/>
                <a:cs typeface="Helvetica Neue" charset="0"/>
              </a:rPr>
              <a:t>Through extensive analysis and data interpretation we could identify so interesting patterns and tendencies. The law predicts very well tendencies and data distribution but the current formula is still incomplete. As the original formula was created empirically studying language it seems to work pretty well with books but not so well with other types of datasets. Regardless of this, it seems that the latest formula seems to fix the issues we had. </a:t>
            </a:r>
            <a:r>
              <a:rPr lang="en-US" sz="1600" dirty="0" smtClean="0">
                <a:solidFill>
                  <a:schemeClr val="tx1">
                    <a:lumMod val="75000"/>
                    <a:lumOff val="25000"/>
                  </a:schemeClr>
                </a:solidFill>
                <a:latin typeface="Helvetica Neue" charset="0"/>
                <a:ea typeface="Helvetica Neue" charset="0"/>
                <a:cs typeface="Helvetica Neue" charset="0"/>
              </a:rPr>
              <a:t>.</a:t>
            </a:r>
            <a:endParaRPr lang="en-US" sz="1100" dirty="0">
              <a:solidFill>
                <a:schemeClr val="tx1">
                  <a:lumMod val="75000"/>
                  <a:lumOff val="25000"/>
                </a:schemeClr>
              </a:solidFill>
              <a:latin typeface="Helvetica Neue" charset="0"/>
              <a:ea typeface="Helvetica Neue" charset="0"/>
              <a:cs typeface="Helvetica Neue" charset="0"/>
            </a:endParaRPr>
          </a:p>
        </p:txBody>
      </p:sp>
      <p:cxnSp>
        <p:nvCxnSpPr>
          <p:cNvPr id="15" name="Straight Connector 14"/>
          <p:cNvCxnSpPr/>
          <p:nvPr/>
        </p:nvCxnSpPr>
        <p:spPr>
          <a:xfrm>
            <a:off x="350901" y="2106737"/>
            <a:ext cx="509393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duotone>
              <a:prstClr val="black"/>
              <a:schemeClr val="accent1">
                <a:tint val="45000"/>
                <a:satMod val="400000"/>
              </a:schemeClr>
            </a:duotone>
          </a:blip>
          <a:stretch>
            <a:fillRect/>
          </a:stretch>
        </p:blipFill>
        <p:spPr>
          <a:xfrm>
            <a:off x="5965905" y="1831624"/>
            <a:ext cx="5700577" cy="41157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144179669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81252"/>
          <a:stretch/>
        </p:blipFill>
        <p:spPr>
          <a:xfrm>
            <a:off x="0" y="-58252"/>
            <a:ext cx="12192000" cy="1285125"/>
          </a:xfrm>
          <a:prstGeom prst="rect">
            <a:avLst/>
          </a:prstGeom>
        </p:spPr>
      </p:pic>
      <p:sp>
        <p:nvSpPr>
          <p:cNvPr id="7" name="Rectangle 6"/>
          <p:cNvSpPr/>
          <p:nvPr/>
        </p:nvSpPr>
        <p:spPr>
          <a:xfrm>
            <a:off x="0" y="-101307"/>
            <a:ext cx="12192000" cy="132818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0901" y="110366"/>
            <a:ext cx="6216153" cy="923330"/>
          </a:xfrm>
          <a:prstGeom prst="rect">
            <a:avLst/>
          </a:prstGeom>
          <a:noFill/>
        </p:spPr>
        <p:txBody>
          <a:bodyPr wrap="square" rtlCol="0">
            <a:spAutoFit/>
          </a:bodyPr>
          <a:lstStyle/>
          <a:p>
            <a:r>
              <a:rPr lang="en-US" sz="5400" b="1" dirty="0" smtClean="0">
                <a:solidFill>
                  <a:schemeClr val="bg1"/>
                </a:solidFill>
                <a:latin typeface="Helvetica Neue" charset="0"/>
                <a:ea typeface="Helvetica Neue" charset="0"/>
                <a:cs typeface="Helvetica Neue" charset="0"/>
              </a:rPr>
              <a:t>Zipf’s Law</a:t>
            </a:r>
            <a:endParaRPr lang="en-US" sz="5400" b="1" dirty="0">
              <a:solidFill>
                <a:schemeClr val="bg1"/>
              </a:solidFill>
              <a:latin typeface="Helvetica Neue" charset="0"/>
              <a:ea typeface="Helvetica Neue" charset="0"/>
              <a:cs typeface="Helvetica Neue" charset="0"/>
            </a:endParaRPr>
          </a:p>
        </p:txBody>
      </p:sp>
      <p:sp>
        <p:nvSpPr>
          <p:cNvPr id="14" name="TextBox 13"/>
          <p:cNvSpPr txBox="1"/>
          <p:nvPr/>
        </p:nvSpPr>
        <p:spPr>
          <a:xfrm>
            <a:off x="2852362" y="3132090"/>
            <a:ext cx="6216153" cy="1323439"/>
          </a:xfrm>
          <a:prstGeom prst="rect">
            <a:avLst/>
          </a:prstGeom>
          <a:noFill/>
        </p:spPr>
        <p:txBody>
          <a:bodyPr wrap="square" rtlCol="0">
            <a:spAutoFit/>
          </a:bodyPr>
          <a:lstStyle/>
          <a:p>
            <a:pPr algn="ctr"/>
            <a:r>
              <a:rPr lang="en-US" sz="8000" b="1" dirty="0" smtClean="0">
                <a:solidFill>
                  <a:schemeClr val="tx1">
                    <a:lumMod val="65000"/>
                    <a:lumOff val="35000"/>
                  </a:schemeClr>
                </a:solidFill>
                <a:latin typeface="Helvetica Neue" charset="0"/>
                <a:ea typeface="Helvetica Neue" charset="0"/>
                <a:cs typeface="Helvetica Neue" charset="0"/>
              </a:rPr>
              <a:t>Questions?</a:t>
            </a:r>
            <a:endParaRPr lang="en-US" sz="8000" b="1" dirty="0">
              <a:solidFill>
                <a:schemeClr val="tx1">
                  <a:lumMod val="65000"/>
                  <a:lumOff val="3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xmlns="" val="11557275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t="7437" b="9101"/>
          <a:stretch/>
        </p:blipFill>
        <p:spPr>
          <a:xfrm>
            <a:off x="6216868" y="1797269"/>
            <a:ext cx="5402317" cy="45089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ctangle 14"/>
          <p:cNvSpPr/>
          <p:nvPr/>
        </p:nvSpPr>
        <p:spPr>
          <a:xfrm>
            <a:off x="8497614" y="2774731"/>
            <a:ext cx="2317531" cy="1277007"/>
          </a:xfrm>
          <a:prstGeom prst="rect">
            <a:avLst/>
          </a:prstGeom>
          <a:solidFill>
            <a:srgbClr val="007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b="81252"/>
          <a:stretch/>
        </p:blipFill>
        <p:spPr>
          <a:xfrm>
            <a:off x="0" y="-58252"/>
            <a:ext cx="12192000" cy="1285125"/>
          </a:xfrm>
          <a:prstGeom prst="rect">
            <a:avLst/>
          </a:prstGeom>
        </p:spPr>
      </p:pic>
      <p:sp>
        <p:nvSpPr>
          <p:cNvPr id="6" name="Rectangle 5"/>
          <p:cNvSpPr/>
          <p:nvPr/>
        </p:nvSpPr>
        <p:spPr>
          <a:xfrm>
            <a:off x="0" y="-101307"/>
            <a:ext cx="12192000" cy="132818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50901" y="110366"/>
            <a:ext cx="6216153" cy="923330"/>
          </a:xfrm>
          <a:prstGeom prst="rect">
            <a:avLst/>
          </a:prstGeom>
          <a:noFill/>
        </p:spPr>
        <p:txBody>
          <a:bodyPr wrap="square" rtlCol="0">
            <a:spAutoFit/>
          </a:bodyPr>
          <a:lstStyle/>
          <a:p>
            <a:r>
              <a:rPr lang="en-US" sz="5400" b="1" dirty="0" smtClean="0">
                <a:solidFill>
                  <a:schemeClr val="bg1"/>
                </a:solidFill>
                <a:latin typeface="Helvetica Neue" charset="0"/>
                <a:ea typeface="Helvetica Neue" charset="0"/>
                <a:cs typeface="Helvetica Neue" charset="0"/>
              </a:rPr>
              <a:t>Zipf’s Law</a:t>
            </a:r>
            <a:endParaRPr lang="en-US" sz="5400" b="1" dirty="0">
              <a:solidFill>
                <a:schemeClr val="bg1"/>
              </a:solidFill>
              <a:latin typeface="Helvetica Neue" charset="0"/>
              <a:ea typeface="Helvetica Neue" charset="0"/>
              <a:cs typeface="Helvetica Neue" charset="0"/>
            </a:endParaRPr>
          </a:p>
        </p:txBody>
      </p:sp>
      <p:sp>
        <p:nvSpPr>
          <p:cNvPr id="7" name="TextBox 6"/>
          <p:cNvSpPr txBox="1"/>
          <p:nvPr/>
        </p:nvSpPr>
        <p:spPr>
          <a:xfrm>
            <a:off x="350901" y="1600792"/>
            <a:ext cx="3452171" cy="461665"/>
          </a:xfrm>
          <a:prstGeom prst="rect">
            <a:avLst/>
          </a:prstGeom>
          <a:noFill/>
        </p:spPr>
        <p:txBody>
          <a:bodyPr wrap="square" rtlCol="0">
            <a:spAutoFit/>
          </a:bodyPr>
          <a:lstStyle/>
          <a:p>
            <a:r>
              <a:rPr lang="en-US" sz="2400" b="1" dirty="0" smtClean="0">
                <a:solidFill>
                  <a:srgbClr val="007176"/>
                </a:solidFill>
                <a:latin typeface="Helvetica Neue" charset="0"/>
                <a:ea typeface="Helvetica Neue" charset="0"/>
                <a:cs typeface="Helvetica Neue" charset="0"/>
              </a:rPr>
              <a:t>Overview</a:t>
            </a:r>
            <a:endParaRPr lang="en-US" sz="2400" b="1" dirty="0">
              <a:solidFill>
                <a:srgbClr val="007176"/>
              </a:solidFill>
              <a:latin typeface="Helvetica Neue" charset="0"/>
              <a:ea typeface="Helvetica Neue" charset="0"/>
              <a:cs typeface="Helvetica Neue" charset="0"/>
            </a:endParaRPr>
          </a:p>
        </p:txBody>
      </p:sp>
      <p:sp>
        <p:nvSpPr>
          <p:cNvPr id="8" name="TextBox 7"/>
          <p:cNvSpPr txBox="1"/>
          <p:nvPr/>
        </p:nvSpPr>
        <p:spPr>
          <a:xfrm>
            <a:off x="350901" y="2185567"/>
            <a:ext cx="5093935" cy="3780009"/>
          </a:xfrm>
          <a:prstGeom prst="rect">
            <a:avLst/>
          </a:prstGeom>
          <a:noFill/>
        </p:spPr>
        <p:txBody>
          <a:bodyPr wrap="square" rtlCol="0">
            <a:spAutoFit/>
          </a:bodyPr>
          <a:lstStyle/>
          <a:p>
            <a:pPr algn="just">
              <a:lnSpc>
                <a:spcPct val="130000"/>
              </a:lnSpc>
            </a:pPr>
            <a:r>
              <a:rPr lang="en-US" sz="1600" dirty="0">
                <a:solidFill>
                  <a:schemeClr val="tx1">
                    <a:lumMod val="75000"/>
                    <a:lumOff val="25000"/>
                  </a:schemeClr>
                </a:solidFill>
                <a:latin typeface="Helvetica Neue" charset="0"/>
                <a:ea typeface="Helvetica Neue" charset="0"/>
                <a:cs typeface="Helvetica Neue" charset="0"/>
              </a:rPr>
              <a:t>A</a:t>
            </a:r>
            <a:r>
              <a:rPr lang="en-US" sz="1600" dirty="0" smtClean="0">
                <a:solidFill>
                  <a:schemeClr val="tx1">
                    <a:lumMod val="75000"/>
                    <a:lumOff val="25000"/>
                  </a:schemeClr>
                </a:solidFill>
                <a:latin typeface="Helvetica Neue" charset="0"/>
                <a:ea typeface="Helvetica Neue" charset="0"/>
                <a:cs typeface="Helvetica Neue" charset="0"/>
              </a:rPr>
              <a:t>n</a:t>
            </a:r>
            <a:r>
              <a:rPr lang="en-US" sz="1600" dirty="0">
                <a:solidFill>
                  <a:schemeClr val="tx1">
                    <a:lumMod val="75000"/>
                    <a:lumOff val="25000"/>
                  </a:schemeClr>
                </a:solidFill>
                <a:latin typeface="Helvetica Neue" charset="0"/>
                <a:ea typeface="Helvetica Neue" charset="0"/>
                <a:cs typeface="Helvetica Neue" charset="0"/>
              </a:rPr>
              <a:t> empirical law formulated using mathematical statistics, refers to the fact that many types of data studied in the physical and social sciences can be approximated with a Zipfian distribution, one of a family of related discrete power law </a:t>
            </a:r>
            <a:r>
              <a:rPr lang="en-US" sz="1600" dirty="0" smtClean="0">
                <a:solidFill>
                  <a:schemeClr val="tx1">
                    <a:lumMod val="75000"/>
                    <a:lumOff val="25000"/>
                  </a:schemeClr>
                </a:solidFill>
                <a:latin typeface="Helvetica Neue" charset="0"/>
                <a:ea typeface="Helvetica Neue" charset="0"/>
                <a:cs typeface="Helvetica Neue" charset="0"/>
              </a:rPr>
              <a:t>probability </a:t>
            </a:r>
            <a:r>
              <a:rPr lang="en-US" sz="1600" dirty="0">
                <a:solidFill>
                  <a:schemeClr val="tx1">
                    <a:lumMod val="75000"/>
                    <a:lumOff val="25000"/>
                  </a:schemeClr>
                </a:solidFill>
                <a:latin typeface="Helvetica Neue" charset="0"/>
                <a:ea typeface="Helvetica Neue" charset="0"/>
                <a:cs typeface="Helvetica Neue" charset="0"/>
              </a:rPr>
              <a:t>distributions. The law is named after the American linguist George Kingsley Zipf (1902–1950), who popularized it and sought to explain it (Zipf 1935, 1949), though he did not claim to have originated it</a:t>
            </a:r>
            <a:r>
              <a:rPr lang="en-US" sz="1600" dirty="0" smtClean="0">
                <a:solidFill>
                  <a:schemeClr val="tx1">
                    <a:lumMod val="75000"/>
                    <a:lumOff val="25000"/>
                  </a:schemeClr>
                </a:solidFill>
                <a:latin typeface="Helvetica Neue" charset="0"/>
                <a:ea typeface="Helvetica Neue" charset="0"/>
                <a:cs typeface="Helvetica Neue" charset="0"/>
              </a:rPr>
              <a:t>. </a:t>
            </a:r>
            <a:r>
              <a:rPr lang="en-US" b="1" baseline="30000" dirty="0" smtClean="0">
                <a:solidFill>
                  <a:srgbClr val="007176"/>
                </a:solidFill>
                <a:latin typeface="Helvetica Neue" charset="0"/>
                <a:ea typeface="Helvetica Neue" charset="0"/>
                <a:cs typeface="Helvetica Neue" charset="0"/>
              </a:rPr>
              <a:t>1</a:t>
            </a:r>
            <a:endParaRPr lang="en-US" sz="1600" b="1" baseline="30000" dirty="0">
              <a:solidFill>
                <a:srgbClr val="007176"/>
              </a:solidFill>
              <a:latin typeface="Helvetica Neue" charset="0"/>
              <a:ea typeface="Helvetica Neue" charset="0"/>
              <a:cs typeface="Helvetica Neue" charset="0"/>
            </a:endParaRPr>
          </a:p>
          <a:p>
            <a:pPr algn="just">
              <a:lnSpc>
                <a:spcPct val="130000"/>
              </a:lnSpc>
            </a:pPr>
            <a:endParaRPr lang="en-US" sz="1100" baseline="30000" dirty="0" smtClean="0">
              <a:solidFill>
                <a:srgbClr val="007176"/>
              </a:solidFill>
              <a:latin typeface="Helvetica Neue" charset="0"/>
              <a:ea typeface="Helvetica Neue" charset="0"/>
              <a:cs typeface="Helvetica Neue" charset="0"/>
            </a:endParaRPr>
          </a:p>
          <a:p>
            <a:pPr algn="just">
              <a:lnSpc>
                <a:spcPct val="130000"/>
              </a:lnSpc>
            </a:pPr>
            <a:r>
              <a:rPr lang="en-US" sz="1600" baseline="30000" dirty="0" smtClean="0">
                <a:solidFill>
                  <a:srgbClr val="007176"/>
                </a:solidFill>
                <a:latin typeface="Helvetica Neue" charset="0"/>
                <a:ea typeface="Helvetica Neue" charset="0"/>
                <a:cs typeface="Helvetica Neue" charset="0"/>
              </a:rPr>
              <a:t>1</a:t>
            </a:r>
            <a:r>
              <a:rPr lang="en-US" sz="1100" dirty="0" smtClean="0">
                <a:solidFill>
                  <a:schemeClr val="tx1">
                    <a:lumMod val="75000"/>
                    <a:lumOff val="25000"/>
                  </a:schemeClr>
                </a:solidFill>
                <a:latin typeface="Helvetica Neue" charset="0"/>
                <a:ea typeface="Helvetica Neue" charset="0"/>
                <a:cs typeface="Helvetica Neue" charset="0"/>
              </a:rPr>
              <a:t> Powers</a:t>
            </a:r>
            <a:r>
              <a:rPr lang="en-US" sz="1100" dirty="0">
                <a:solidFill>
                  <a:schemeClr val="tx1">
                    <a:lumMod val="75000"/>
                    <a:lumOff val="25000"/>
                  </a:schemeClr>
                </a:solidFill>
                <a:latin typeface="Helvetica Neue" charset="0"/>
                <a:ea typeface="Helvetica Neue" charset="0"/>
                <a:cs typeface="Helvetica Neue" charset="0"/>
              </a:rPr>
              <a:t>, David M W (1998). "Applications and explanations of Zipf's law". Association for Computational Linguistics: 151–160. External link in |title= (help)</a:t>
            </a:r>
          </a:p>
        </p:txBody>
      </p:sp>
      <p:sp>
        <p:nvSpPr>
          <p:cNvPr id="11" name="TextBox 10"/>
          <p:cNvSpPr txBox="1"/>
          <p:nvPr/>
        </p:nvSpPr>
        <p:spPr>
          <a:xfrm>
            <a:off x="8678120" y="2916620"/>
            <a:ext cx="1939159" cy="400110"/>
          </a:xfrm>
          <a:prstGeom prst="rect">
            <a:avLst/>
          </a:prstGeom>
          <a:noFill/>
        </p:spPr>
        <p:txBody>
          <a:bodyPr wrap="square" rtlCol="0">
            <a:spAutoFit/>
          </a:bodyPr>
          <a:lstStyle/>
          <a:p>
            <a:pPr algn="ctr"/>
            <a:r>
              <a:rPr lang="en-US" sz="2000" b="1" smtClean="0">
                <a:solidFill>
                  <a:schemeClr val="bg1"/>
                </a:solidFill>
                <a:latin typeface="Helvetica Neue" charset="0"/>
                <a:ea typeface="Helvetica Neue" charset="0"/>
                <a:cs typeface="Helvetica Neue" charset="0"/>
              </a:rPr>
              <a:t>1</a:t>
            </a:r>
            <a:endParaRPr lang="en-US" sz="2000" b="1">
              <a:solidFill>
                <a:schemeClr val="bg1"/>
              </a:solidFill>
              <a:latin typeface="Helvetica Neue" charset="0"/>
              <a:ea typeface="Helvetica Neue" charset="0"/>
              <a:cs typeface="Helvetica Neue" charset="0"/>
            </a:endParaRPr>
          </a:p>
        </p:txBody>
      </p:sp>
      <p:cxnSp>
        <p:nvCxnSpPr>
          <p:cNvPr id="13" name="Straight Connector 12"/>
          <p:cNvCxnSpPr/>
          <p:nvPr/>
        </p:nvCxnSpPr>
        <p:spPr>
          <a:xfrm>
            <a:off x="8678119" y="3402783"/>
            <a:ext cx="19391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78119" y="3485348"/>
            <a:ext cx="1939159" cy="400110"/>
          </a:xfrm>
          <a:prstGeom prst="rect">
            <a:avLst/>
          </a:prstGeom>
          <a:noFill/>
        </p:spPr>
        <p:txBody>
          <a:bodyPr wrap="square" rtlCol="0">
            <a:spAutoFit/>
          </a:bodyPr>
          <a:lstStyle/>
          <a:p>
            <a:pPr algn="ctr"/>
            <a:r>
              <a:rPr lang="en-US" sz="2000" b="1" dirty="0" smtClean="0">
                <a:solidFill>
                  <a:schemeClr val="bg1"/>
                </a:solidFill>
                <a:latin typeface="Helvetica Neue" charset="0"/>
                <a:ea typeface="Helvetica Neue" charset="0"/>
                <a:cs typeface="Helvetica Neue" charset="0"/>
              </a:rPr>
              <a:t>Rank</a:t>
            </a:r>
            <a:endParaRPr lang="en-US" sz="2000" b="1" dirty="0">
              <a:solidFill>
                <a:schemeClr val="bg1"/>
              </a:solidFill>
              <a:latin typeface="Helvetica Neue" charset="0"/>
              <a:ea typeface="Helvetica Neue" charset="0"/>
              <a:cs typeface="Helvetica Neue" charset="0"/>
            </a:endParaRPr>
          </a:p>
        </p:txBody>
      </p:sp>
      <p:cxnSp>
        <p:nvCxnSpPr>
          <p:cNvPr id="17" name="Straight Connector 16"/>
          <p:cNvCxnSpPr/>
          <p:nvPr/>
        </p:nvCxnSpPr>
        <p:spPr>
          <a:xfrm>
            <a:off x="350901" y="2106737"/>
            <a:ext cx="509393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85516421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81252"/>
          <a:stretch/>
        </p:blipFill>
        <p:spPr>
          <a:xfrm>
            <a:off x="0" y="-58252"/>
            <a:ext cx="12192000" cy="1285125"/>
          </a:xfrm>
          <a:prstGeom prst="rect">
            <a:avLst/>
          </a:prstGeom>
        </p:spPr>
      </p:pic>
      <p:sp>
        <p:nvSpPr>
          <p:cNvPr id="7" name="Rectangle 6"/>
          <p:cNvSpPr/>
          <p:nvPr/>
        </p:nvSpPr>
        <p:spPr>
          <a:xfrm>
            <a:off x="0" y="-101307"/>
            <a:ext cx="12192000" cy="132818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0901" y="110366"/>
            <a:ext cx="6216153" cy="923330"/>
          </a:xfrm>
          <a:prstGeom prst="rect">
            <a:avLst/>
          </a:prstGeom>
          <a:noFill/>
        </p:spPr>
        <p:txBody>
          <a:bodyPr wrap="square" rtlCol="0">
            <a:spAutoFit/>
          </a:bodyPr>
          <a:lstStyle/>
          <a:p>
            <a:r>
              <a:rPr lang="en-US" sz="5400" b="1" dirty="0" smtClean="0">
                <a:solidFill>
                  <a:schemeClr val="bg1"/>
                </a:solidFill>
                <a:latin typeface="Helvetica Neue" charset="0"/>
                <a:ea typeface="Helvetica Neue" charset="0"/>
                <a:cs typeface="Helvetica Neue" charset="0"/>
              </a:rPr>
              <a:t>Zipf’s Law</a:t>
            </a:r>
            <a:endParaRPr lang="en-US" sz="5400" b="1" dirty="0">
              <a:solidFill>
                <a:schemeClr val="bg1"/>
              </a:solidFill>
              <a:latin typeface="Helvetica Neue" charset="0"/>
              <a:ea typeface="Helvetica Neue" charset="0"/>
              <a:cs typeface="Helvetica Neue" charset="0"/>
            </a:endParaRPr>
          </a:p>
        </p:txBody>
      </p:sp>
      <p:sp>
        <p:nvSpPr>
          <p:cNvPr id="15" name="TextBox 14"/>
          <p:cNvSpPr txBox="1"/>
          <p:nvPr/>
        </p:nvSpPr>
        <p:spPr>
          <a:xfrm>
            <a:off x="350901" y="1600792"/>
            <a:ext cx="3452171" cy="461665"/>
          </a:xfrm>
          <a:prstGeom prst="rect">
            <a:avLst/>
          </a:prstGeom>
          <a:noFill/>
        </p:spPr>
        <p:txBody>
          <a:bodyPr wrap="square" rtlCol="0">
            <a:spAutoFit/>
          </a:bodyPr>
          <a:lstStyle/>
          <a:p>
            <a:r>
              <a:rPr lang="en-US" sz="2400" b="1" dirty="0" smtClean="0">
                <a:solidFill>
                  <a:srgbClr val="007176"/>
                </a:solidFill>
                <a:latin typeface="Helvetica Neue" charset="0"/>
                <a:ea typeface="Helvetica Neue" charset="0"/>
                <a:cs typeface="Helvetica Neue" charset="0"/>
              </a:rPr>
              <a:t>Experiment</a:t>
            </a:r>
            <a:endParaRPr lang="en-US" sz="2400" b="1" dirty="0">
              <a:solidFill>
                <a:srgbClr val="007176"/>
              </a:solidFill>
              <a:latin typeface="Helvetica Neue" charset="0"/>
              <a:ea typeface="Helvetica Neue" charset="0"/>
              <a:cs typeface="Helvetica Neue" charset="0"/>
            </a:endParaRPr>
          </a:p>
        </p:txBody>
      </p:sp>
      <p:sp>
        <p:nvSpPr>
          <p:cNvPr id="18" name="TextBox 17"/>
          <p:cNvSpPr txBox="1"/>
          <p:nvPr/>
        </p:nvSpPr>
        <p:spPr>
          <a:xfrm>
            <a:off x="2128345" y="4432801"/>
            <a:ext cx="1674727" cy="677108"/>
          </a:xfrm>
          <a:prstGeom prst="rect">
            <a:avLst/>
          </a:prstGeom>
          <a:noFill/>
        </p:spPr>
        <p:txBody>
          <a:bodyPr wrap="square" rtlCol="0">
            <a:spAutoFit/>
          </a:bodyPr>
          <a:lstStyle/>
          <a:p>
            <a:pPr algn="ctr"/>
            <a:r>
              <a:rPr lang="en-US" sz="2000" dirty="0" smtClean="0">
                <a:latin typeface="Helvetica Neue" charset="0"/>
                <a:ea typeface="Helvetica Neue" charset="0"/>
                <a:cs typeface="Helvetica Neue" charset="0"/>
              </a:rPr>
              <a:t>Books</a:t>
            </a:r>
          </a:p>
          <a:p>
            <a:pPr algn="ctr"/>
            <a:r>
              <a:rPr lang="en-US" b="1" dirty="0" smtClean="0">
                <a:solidFill>
                  <a:srgbClr val="007176"/>
                </a:solidFill>
                <a:latin typeface="Helvetica Neue" charset="0"/>
                <a:ea typeface="Helvetica Neue" charset="0"/>
                <a:cs typeface="Helvetica Neue" charset="0"/>
              </a:rPr>
              <a:t>20.3%</a:t>
            </a:r>
            <a:endParaRPr lang="en-US" b="1" dirty="0">
              <a:solidFill>
                <a:srgbClr val="007176"/>
              </a:solidFill>
              <a:latin typeface="Helvetica Neue" charset="0"/>
              <a:ea typeface="Helvetica Neue" charset="0"/>
              <a:cs typeface="Helvetica Neue" charset="0"/>
            </a:endParaRPr>
          </a:p>
        </p:txBody>
      </p:sp>
      <p:cxnSp>
        <p:nvCxnSpPr>
          <p:cNvPr id="17" name="Straight Connector 16"/>
          <p:cNvCxnSpPr/>
          <p:nvPr/>
        </p:nvCxnSpPr>
        <p:spPr>
          <a:xfrm>
            <a:off x="350901" y="2106737"/>
            <a:ext cx="509393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60579" y="4432801"/>
            <a:ext cx="1674727" cy="677108"/>
          </a:xfrm>
          <a:prstGeom prst="rect">
            <a:avLst/>
          </a:prstGeom>
          <a:noFill/>
        </p:spPr>
        <p:txBody>
          <a:bodyPr wrap="square" rtlCol="0">
            <a:spAutoFit/>
          </a:bodyPr>
          <a:lstStyle/>
          <a:p>
            <a:pPr algn="ctr"/>
            <a:r>
              <a:rPr lang="en-US" sz="2000" dirty="0" smtClean="0">
                <a:latin typeface="Helvetica Neue" charset="0"/>
                <a:ea typeface="Helvetica Neue" charset="0"/>
                <a:cs typeface="Helvetica Neue" charset="0"/>
              </a:rPr>
              <a:t>Populations</a:t>
            </a:r>
          </a:p>
          <a:p>
            <a:pPr algn="ctr"/>
            <a:r>
              <a:rPr lang="en-US" b="1" dirty="0" smtClean="0">
                <a:solidFill>
                  <a:srgbClr val="007176"/>
                </a:solidFill>
                <a:latin typeface="Helvetica Neue" charset="0"/>
                <a:ea typeface="Helvetica Neue" charset="0"/>
                <a:cs typeface="Helvetica Neue" charset="0"/>
              </a:rPr>
              <a:t>33.9%</a:t>
            </a:r>
            <a:endParaRPr lang="en-US" b="1" dirty="0">
              <a:solidFill>
                <a:srgbClr val="007176"/>
              </a:solidFill>
              <a:latin typeface="Helvetica Neue" charset="0"/>
              <a:ea typeface="Helvetica Neue" charset="0"/>
              <a:cs typeface="Helvetica Neue" charset="0"/>
            </a:endParaRPr>
          </a:p>
        </p:txBody>
      </p:sp>
      <p:sp>
        <p:nvSpPr>
          <p:cNvPr id="20" name="TextBox 19"/>
          <p:cNvSpPr txBox="1"/>
          <p:nvPr/>
        </p:nvSpPr>
        <p:spPr>
          <a:xfrm>
            <a:off x="8192813" y="4432801"/>
            <a:ext cx="1674727" cy="677108"/>
          </a:xfrm>
          <a:prstGeom prst="rect">
            <a:avLst/>
          </a:prstGeom>
          <a:noFill/>
        </p:spPr>
        <p:txBody>
          <a:bodyPr wrap="square" rtlCol="0">
            <a:spAutoFit/>
          </a:bodyPr>
          <a:lstStyle/>
          <a:p>
            <a:pPr algn="ctr"/>
            <a:r>
              <a:rPr lang="en-US" sz="2000" dirty="0" smtClean="0">
                <a:latin typeface="Helvetica Neue" charset="0"/>
                <a:ea typeface="Helvetica Neue" charset="0"/>
                <a:cs typeface="Helvetica Neue" charset="0"/>
              </a:rPr>
              <a:t>Events</a:t>
            </a:r>
          </a:p>
          <a:p>
            <a:pPr algn="ctr"/>
            <a:r>
              <a:rPr lang="en-US" b="1" dirty="0" smtClean="0">
                <a:solidFill>
                  <a:srgbClr val="007176"/>
                </a:solidFill>
                <a:latin typeface="Helvetica Neue" charset="0"/>
                <a:ea typeface="Helvetica Neue" charset="0"/>
                <a:cs typeface="Helvetica Neue" charset="0"/>
              </a:rPr>
              <a:t>101.2%</a:t>
            </a:r>
            <a:endParaRPr lang="en-US" b="1" dirty="0">
              <a:solidFill>
                <a:srgbClr val="007176"/>
              </a:solidFill>
              <a:latin typeface="Helvetica Neue" charset="0"/>
              <a:ea typeface="Helvetica Neue" charset="0"/>
              <a:cs typeface="Helvetica Neue" charset="0"/>
            </a:endParaRPr>
          </a:p>
        </p:txBody>
      </p:sp>
      <p:pic>
        <p:nvPicPr>
          <p:cNvPr id="30" name="Picture 2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150238" y="2631966"/>
            <a:ext cx="7668768" cy="1609344"/>
          </a:xfrm>
          <a:prstGeom prst="rect">
            <a:avLst/>
          </a:prstGeom>
        </p:spPr>
      </p:pic>
    </p:spTree>
    <p:extLst>
      <p:ext uri="{BB962C8B-B14F-4D97-AF65-F5344CB8AC3E}">
        <p14:creationId xmlns:p14="http://schemas.microsoft.com/office/powerpoint/2010/main" xmlns="" val="163916337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81252"/>
          <a:stretch/>
        </p:blipFill>
        <p:spPr>
          <a:xfrm>
            <a:off x="0" y="-58252"/>
            <a:ext cx="12192000" cy="1285125"/>
          </a:xfrm>
          <a:prstGeom prst="rect">
            <a:avLst/>
          </a:prstGeom>
        </p:spPr>
      </p:pic>
      <p:sp>
        <p:nvSpPr>
          <p:cNvPr id="7" name="Rectangle 6"/>
          <p:cNvSpPr/>
          <p:nvPr/>
        </p:nvSpPr>
        <p:spPr>
          <a:xfrm>
            <a:off x="0" y="-101307"/>
            <a:ext cx="12192000" cy="132818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0901" y="110366"/>
            <a:ext cx="6216153" cy="923330"/>
          </a:xfrm>
          <a:prstGeom prst="rect">
            <a:avLst/>
          </a:prstGeom>
          <a:noFill/>
        </p:spPr>
        <p:txBody>
          <a:bodyPr wrap="square" rtlCol="0">
            <a:spAutoFit/>
          </a:bodyPr>
          <a:lstStyle/>
          <a:p>
            <a:r>
              <a:rPr lang="en-US" sz="5400" b="1" dirty="0" smtClean="0">
                <a:solidFill>
                  <a:schemeClr val="bg1"/>
                </a:solidFill>
                <a:latin typeface="Helvetica Neue" charset="0"/>
                <a:ea typeface="Helvetica Neue" charset="0"/>
                <a:cs typeface="Helvetica Neue" charset="0"/>
              </a:rPr>
              <a:t>Zipf’s Law</a:t>
            </a:r>
            <a:endParaRPr lang="en-US" sz="5400" b="1" dirty="0">
              <a:solidFill>
                <a:schemeClr val="bg1"/>
              </a:solidFill>
              <a:latin typeface="Helvetica Neue" charset="0"/>
              <a:ea typeface="Helvetica Neue" charset="0"/>
              <a:cs typeface="Helvetica Neue" charset="0"/>
            </a:endParaRPr>
          </a:p>
        </p:txBody>
      </p:sp>
      <p:cxnSp>
        <p:nvCxnSpPr>
          <p:cNvPr id="9" name="Straight Connector 8"/>
          <p:cNvCxnSpPr/>
          <p:nvPr/>
        </p:nvCxnSpPr>
        <p:spPr>
          <a:xfrm>
            <a:off x="7728936" y="2904618"/>
            <a:ext cx="35071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96111" y="1433960"/>
            <a:ext cx="3452171" cy="461665"/>
          </a:xfrm>
          <a:prstGeom prst="rect">
            <a:avLst/>
          </a:prstGeom>
          <a:noFill/>
        </p:spPr>
        <p:txBody>
          <a:bodyPr wrap="square" rtlCol="0">
            <a:spAutoFit/>
          </a:bodyPr>
          <a:lstStyle/>
          <a:p>
            <a:r>
              <a:rPr lang="en-US" sz="2400" b="1" dirty="0" smtClean="0">
                <a:solidFill>
                  <a:srgbClr val="007176"/>
                </a:solidFill>
                <a:latin typeface="Helvetica Neue" charset="0"/>
                <a:ea typeface="Helvetica Neue" charset="0"/>
                <a:cs typeface="Helvetica Neue" charset="0"/>
              </a:rPr>
              <a:t>Book’s Experiment</a:t>
            </a:r>
            <a:endParaRPr lang="en-US" sz="2400" b="1" dirty="0">
              <a:solidFill>
                <a:srgbClr val="007176"/>
              </a:solidFill>
              <a:latin typeface="Helvetica Neue" charset="0"/>
              <a:ea typeface="Helvetica Neue" charset="0"/>
              <a:cs typeface="Helvetica Neue"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87376" y="1978746"/>
            <a:ext cx="6332535" cy="4749401"/>
          </a:xfrm>
          <a:prstGeom prst="rect">
            <a:avLst/>
          </a:prstGeom>
        </p:spPr>
      </p:pic>
      <p:sp>
        <p:nvSpPr>
          <p:cNvPr id="14" name="TextBox 13"/>
          <p:cNvSpPr txBox="1"/>
          <p:nvPr/>
        </p:nvSpPr>
        <p:spPr>
          <a:xfrm>
            <a:off x="7156386" y="5565227"/>
            <a:ext cx="1718441" cy="338554"/>
          </a:xfrm>
          <a:prstGeom prst="rect">
            <a:avLst/>
          </a:prstGeom>
          <a:noFill/>
        </p:spPr>
        <p:txBody>
          <a:bodyPr wrap="square" rtlCol="0">
            <a:spAutoFit/>
          </a:bodyPr>
          <a:lstStyle/>
          <a:p>
            <a:r>
              <a:rPr lang="en-US" sz="1600" dirty="0" smtClean="0">
                <a:solidFill>
                  <a:schemeClr val="tx1">
                    <a:lumMod val="65000"/>
                    <a:lumOff val="35000"/>
                  </a:schemeClr>
                </a:solidFill>
                <a:latin typeface="Helvetica Neue" charset="0"/>
                <a:ea typeface="Helvetica Neue" charset="0"/>
                <a:cs typeface="Helvetica Neue" charset="0"/>
              </a:rPr>
              <a:t>Trend Line</a:t>
            </a:r>
            <a:endParaRPr lang="en-US" sz="1600" dirty="0">
              <a:solidFill>
                <a:schemeClr val="tx1">
                  <a:lumMod val="65000"/>
                  <a:lumOff val="35000"/>
                </a:schemeClr>
              </a:solidFill>
              <a:latin typeface="Helvetica Neue" charset="0"/>
              <a:ea typeface="Helvetica Neue" charset="0"/>
              <a:cs typeface="Helvetica Neue" charset="0"/>
            </a:endParaRPr>
          </a:p>
        </p:txBody>
      </p:sp>
      <p:sp>
        <p:nvSpPr>
          <p:cNvPr id="15" name="TextBox 14"/>
          <p:cNvSpPr txBox="1"/>
          <p:nvPr/>
        </p:nvSpPr>
        <p:spPr>
          <a:xfrm>
            <a:off x="7156386" y="5934559"/>
            <a:ext cx="1718441" cy="338554"/>
          </a:xfrm>
          <a:prstGeom prst="rect">
            <a:avLst/>
          </a:prstGeom>
          <a:noFill/>
        </p:spPr>
        <p:txBody>
          <a:bodyPr wrap="square" rtlCol="0">
            <a:spAutoFit/>
          </a:bodyPr>
          <a:lstStyle/>
          <a:p>
            <a:r>
              <a:rPr lang="en-US" sz="1600" smtClean="0">
                <a:solidFill>
                  <a:schemeClr val="tx1">
                    <a:lumMod val="65000"/>
                    <a:lumOff val="35000"/>
                  </a:schemeClr>
                </a:solidFill>
                <a:latin typeface="Helvetica Neue" charset="0"/>
                <a:ea typeface="Helvetica Neue" charset="0"/>
                <a:cs typeface="Helvetica Neue" charset="0"/>
              </a:rPr>
              <a:t>Zipf’s Law</a:t>
            </a:r>
            <a:endParaRPr lang="en-US" sz="1600" dirty="0">
              <a:solidFill>
                <a:schemeClr val="tx1">
                  <a:lumMod val="65000"/>
                  <a:lumOff val="35000"/>
                </a:schemeClr>
              </a:solidFill>
              <a:latin typeface="Helvetica Neue" charset="0"/>
              <a:ea typeface="Helvetica Neue" charset="0"/>
              <a:cs typeface="Helvetica Neue" charset="0"/>
            </a:endParaRPr>
          </a:p>
        </p:txBody>
      </p:sp>
      <p:cxnSp>
        <p:nvCxnSpPr>
          <p:cNvPr id="17" name="Straight Arrow Connector 16"/>
          <p:cNvCxnSpPr/>
          <p:nvPr/>
        </p:nvCxnSpPr>
        <p:spPr>
          <a:xfrm flipH="1" flipV="1">
            <a:off x="5683464" y="5722883"/>
            <a:ext cx="1449285" cy="1162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1"/>
          </p:cNvCxnSpPr>
          <p:nvPr/>
        </p:nvCxnSpPr>
        <p:spPr>
          <a:xfrm flipH="1">
            <a:off x="5849001" y="6103836"/>
            <a:ext cx="1307385" cy="5808"/>
          </a:xfrm>
          <a:prstGeom prst="straightConnector1">
            <a:avLst/>
          </a:prstGeom>
          <a:ln>
            <a:solidFill>
              <a:srgbClr val="3464C4"/>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4">
            <a:extLst>
              <a:ext uri="{28A0092B-C50C-407E-A947-70E740481C1C}">
                <a14:useLocalDpi xmlns:a14="http://schemas.microsoft.com/office/drawing/2010/main" xmlns="" val="0"/>
              </a:ext>
            </a:extLst>
          </a:blip>
          <a:srcRect r="75588"/>
          <a:stretch/>
        </p:blipFill>
        <p:spPr>
          <a:xfrm>
            <a:off x="350901" y="1319307"/>
            <a:ext cx="845210" cy="726584"/>
          </a:xfrm>
          <a:prstGeom prst="rect">
            <a:avLst/>
          </a:prstGeom>
        </p:spPr>
      </p:pic>
      <p:sp>
        <p:nvSpPr>
          <p:cNvPr id="22" name="TextBox 21"/>
          <p:cNvSpPr txBox="1"/>
          <p:nvPr/>
        </p:nvSpPr>
        <p:spPr>
          <a:xfrm>
            <a:off x="7728936" y="2395101"/>
            <a:ext cx="3452171" cy="338554"/>
          </a:xfrm>
          <a:prstGeom prst="rect">
            <a:avLst/>
          </a:prstGeom>
          <a:noFill/>
        </p:spPr>
        <p:txBody>
          <a:bodyPr wrap="square" rtlCol="0">
            <a:spAutoFit/>
          </a:bodyPr>
          <a:lstStyle/>
          <a:p>
            <a:pPr algn="ctr"/>
            <a:r>
              <a:rPr lang="en-US" sz="1600" b="1" dirty="0" smtClean="0">
                <a:solidFill>
                  <a:schemeClr val="tx1">
                    <a:lumMod val="65000"/>
                    <a:lumOff val="35000"/>
                  </a:schemeClr>
                </a:solidFill>
                <a:latin typeface="Helvetica Neue" charset="0"/>
                <a:ea typeface="Helvetica Neue" charset="0"/>
                <a:cs typeface="Helvetica Neue" charset="0"/>
              </a:rPr>
              <a:t>A Christmas Carol</a:t>
            </a:r>
            <a:endParaRPr lang="en-US" sz="1600" b="1" dirty="0">
              <a:solidFill>
                <a:schemeClr val="tx1">
                  <a:lumMod val="65000"/>
                  <a:lumOff val="35000"/>
                </a:schemeClr>
              </a:solidFill>
              <a:latin typeface="Helvetica Neue" charset="0"/>
              <a:ea typeface="Helvetica Neue" charset="0"/>
              <a:cs typeface="Helvetica Neue" charset="0"/>
            </a:endParaRPr>
          </a:p>
        </p:txBody>
      </p:sp>
      <p:pic>
        <p:nvPicPr>
          <p:cNvPr id="25" name="Picture 24"/>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863112" y="3233130"/>
            <a:ext cx="3373010" cy="1184667"/>
          </a:xfrm>
          <a:prstGeom prst="rect">
            <a:avLst/>
          </a:prstGeom>
        </p:spPr>
      </p:pic>
    </p:spTree>
    <p:extLst>
      <p:ext uri="{BB962C8B-B14F-4D97-AF65-F5344CB8AC3E}">
        <p14:creationId xmlns:p14="http://schemas.microsoft.com/office/powerpoint/2010/main" xmlns="" val="41000823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81252"/>
          <a:stretch/>
        </p:blipFill>
        <p:spPr>
          <a:xfrm>
            <a:off x="0" y="-58252"/>
            <a:ext cx="12192000" cy="1285125"/>
          </a:xfrm>
          <a:prstGeom prst="rect">
            <a:avLst/>
          </a:prstGeom>
        </p:spPr>
      </p:pic>
      <p:sp>
        <p:nvSpPr>
          <p:cNvPr id="7" name="Rectangle 6"/>
          <p:cNvSpPr/>
          <p:nvPr/>
        </p:nvSpPr>
        <p:spPr>
          <a:xfrm>
            <a:off x="0" y="-101307"/>
            <a:ext cx="12192000" cy="132818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0901" y="110366"/>
            <a:ext cx="6216153" cy="923330"/>
          </a:xfrm>
          <a:prstGeom prst="rect">
            <a:avLst/>
          </a:prstGeom>
          <a:noFill/>
        </p:spPr>
        <p:txBody>
          <a:bodyPr wrap="square" rtlCol="0">
            <a:spAutoFit/>
          </a:bodyPr>
          <a:lstStyle/>
          <a:p>
            <a:r>
              <a:rPr lang="en-US" sz="5400" b="1" dirty="0" smtClean="0">
                <a:solidFill>
                  <a:schemeClr val="bg1"/>
                </a:solidFill>
                <a:latin typeface="Helvetica Neue" charset="0"/>
                <a:ea typeface="Helvetica Neue" charset="0"/>
                <a:cs typeface="Helvetica Neue" charset="0"/>
              </a:rPr>
              <a:t>Zipf’s Law</a:t>
            </a:r>
            <a:endParaRPr lang="en-US" sz="5400" b="1" dirty="0">
              <a:solidFill>
                <a:schemeClr val="bg1"/>
              </a:solidFill>
              <a:latin typeface="Helvetica Neue" charset="0"/>
              <a:ea typeface="Helvetica Neue" charset="0"/>
              <a:cs typeface="Helvetica Neue"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xmlns="" val="0"/>
              </a:ext>
            </a:extLst>
          </a:blip>
          <a:srcRect r="75588"/>
          <a:stretch/>
        </p:blipFill>
        <p:spPr>
          <a:xfrm>
            <a:off x="350901" y="1319307"/>
            <a:ext cx="845210" cy="726584"/>
          </a:xfrm>
          <a:prstGeom prst="rect">
            <a:avLst/>
          </a:prstGeom>
        </p:spPr>
      </p:pic>
      <p:sp>
        <p:nvSpPr>
          <p:cNvPr id="10" name="TextBox 9"/>
          <p:cNvSpPr txBox="1"/>
          <p:nvPr/>
        </p:nvSpPr>
        <p:spPr>
          <a:xfrm>
            <a:off x="1196111" y="1433960"/>
            <a:ext cx="3452171" cy="461665"/>
          </a:xfrm>
          <a:prstGeom prst="rect">
            <a:avLst/>
          </a:prstGeom>
          <a:noFill/>
        </p:spPr>
        <p:txBody>
          <a:bodyPr wrap="square" rtlCol="0">
            <a:spAutoFit/>
          </a:bodyPr>
          <a:lstStyle/>
          <a:p>
            <a:r>
              <a:rPr lang="en-US" sz="2400" b="1" dirty="0" smtClean="0">
                <a:solidFill>
                  <a:srgbClr val="007176"/>
                </a:solidFill>
                <a:latin typeface="Helvetica Neue" charset="0"/>
                <a:ea typeface="Helvetica Neue" charset="0"/>
                <a:cs typeface="Helvetica Neue" charset="0"/>
              </a:rPr>
              <a:t>Book’s Experiment</a:t>
            </a:r>
            <a:endParaRPr lang="en-US" sz="2400" b="1" dirty="0">
              <a:solidFill>
                <a:srgbClr val="007176"/>
              </a:solidFill>
              <a:latin typeface="Helvetica Neue" charset="0"/>
              <a:ea typeface="Helvetica Neue" charset="0"/>
              <a:cs typeface="Helvetica Neue" charset="0"/>
            </a:endParaRPr>
          </a:p>
        </p:txBody>
      </p:sp>
      <p:pic>
        <p:nvPicPr>
          <p:cNvPr id="11" name="Picture 10"/>
          <p:cNvPicPr>
            <a:picLocks noChangeAspect="1"/>
          </p:cNvPicPr>
          <p:nvPr/>
        </p:nvPicPr>
        <p:blipFill rotWithShape="1">
          <a:blip r:embed="rId4">
            <a:extLst>
              <a:ext uri="{28A0092B-C50C-407E-A947-70E740481C1C}">
                <a14:useLocalDpi xmlns:a14="http://schemas.microsoft.com/office/drawing/2010/main" xmlns="" val="0"/>
              </a:ext>
            </a:extLst>
          </a:blip>
          <a:srcRect l="6423"/>
          <a:stretch/>
        </p:blipFill>
        <p:spPr>
          <a:xfrm>
            <a:off x="896566" y="1992352"/>
            <a:ext cx="5933171" cy="4755288"/>
          </a:xfrm>
          <a:prstGeom prst="rect">
            <a:avLst/>
          </a:prstGeom>
        </p:spPr>
      </p:pic>
      <p:sp>
        <p:nvSpPr>
          <p:cNvPr id="17" name="TextBox 16"/>
          <p:cNvSpPr txBox="1"/>
          <p:nvPr/>
        </p:nvSpPr>
        <p:spPr>
          <a:xfrm>
            <a:off x="7156386" y="5565227"/>
            <a:ext cx="1718441" cy="338554"/>
          </a:xfrm>
          <a:prstGeom prst="rect">
            <a:avLst/>
          </a:prstGeom>
          <a:noFill/>
        </p:spPr>
        <p:txBody>
          <a:bodyPr wrap="square" rtlCol="0">
            <a:spAutoFit/>
          </a:bodyPr>
          <a:lstStyle/>
          <a:p>
            <a:r>
              <a:rPr lang="en-US" sz="1600" dirty="0" smtClean="0">
                <a:solidFill>
                  <a:schemeClr val="tx1">
                    <a:lumMod val="65000"/>
                    <a:lumOff val="35000"/>
                  </a:schemeClr>
                </a:solidFill>
                <a:latin typeface="Helvetica Neue" charset="0"/>
                <a:ea typeface="Helvetica Neue" charset="0"/>
                <a:cs typeface="Helvetica Neue" charset="0"/>
              </a:rPr>
              <a:t>Trend Line</a:t>
            </a:r>
            <a:endParaRPr lang="en-US" sz="1600" dirty="0">
              <a:solidFill>
                <a:schemeClr val="tx1">
                  <a:lumMod val="65000"/>
                  <a:lumOff val="35000"/>
                </a:schemeClr>
              </a:solidFill>
              <a:latin typeface="Helvetica Neue" charset="0"/>
              <a:ea typeface="Helvetica Neue" charset="0"/>
              <a:cs typeface="Helvetica Neue" charset="0"/>
            </a:endParaRPr>
          </a:p>
        </p:txBody>
      </p:sp>
      <p:sp>
        <p:nvSpPr>
          <p:cNvPr id="18" name="TextBox 17"/>
          <p:cNvSpPr txBox="1"/>
          <p:nvPr/>
        </p:nvSpPr>
        <p:spPr>
          <a:xfrm>
            <a:off x="7156386" y="5934559"/>
            <a:ext cx="1718441" cy="338554"/>
          </a:xfrm>
          <a:prstGeom prst="rect">
            <a:avLst/>
          </a:prstGeom>
          <a:noFill/>
        </p:spPr>
        <p:txBody>
          <a:bodyPr wrap="square" rtlCol="0">
            <a:spAutoFit/>
          </a:bodyPr>
          <a:lstStyle/>
          <a:p>
            <a:r>
              <a:rPr lang="en-US" sz="1600" smtClean="0">
                <a:solidFill>
                  <a:schemeClr val="tx1">
                    <a:lumMod val="65000"/>
                    <a:lumOff val="35000"/>
                  </a:schemeClr>
                </a:solidFill>
                <a:latin typeface="Helvetica Neue" charset="0"/>
                <a:ea typeface="Helvetica Neue" charset="0"/>
                <a:cs typeface="Helvetica Neue" charset="0"/>
              </a:rPr>
              <a:t>Zipf’s Law</a:t>
            </a:r>
            <a:endParaRPr lang="en-US" sz="1600" dirty="0">
              <a:solidFill>
                <a:schemeClr val="tx1">
                  <a:lumMod val="65000"/>
                  <a:lumOff val="35000"/>
                </a:schemeClr>
              </a:solidFill>
              <a:latin typeface="Helvetica Neue" charset="0"/>
              <a:ea typeface="Helvetica Neue" charset="0"/>
              <a:cs typeface="Helvetica Neue" charset="0"/>
            </a:endParaRPr>
          </a:p>
        </p:txBody>
      </p:sp>
      <p:cxnSp>
        <p:nvCxnSpPr>
          <p:cNvPr id="19" name="Straight Arrow Connector 18"/>
          <p:cNvCxnSpPr/>
          <p:nvPr/>
        </p:nvCxnSpPr>
        <p:spPr>
          <a:xfrm flipH="1" flipV="1">
            <a:off x="5849001" y="5565227"/>
            <a:ext cx="1283749" cy="16927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6022428" y="5734505"/>
            <a:ext cx="1133959" cy="369331"/>
          </a:xfrm>
          <a:prstGeom prst="straightConnector1">
            <a:avLst/>
          </a:prstGeom>
          <a:ln>
            <a:solidFill>
              <a:srgbClr val="3464C4"/>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664230" y="2395101"/>
            <a:ext cx="3452171" cy="338554"/>
          </a:xfrm>
          <a:prstGeom prst="rect">
            <a:avLst/>
          </a:prstGeom>
          <a:noFill/>
        </p:spPr>
        <p:txBody>
          <a:bodyPr wrap="square" rtlCol="0">
            <a:spAutoFit/>
          </a:bodyPr>
          <a:lstStyle/>
          <a:p>
            <a:pPr algn="ctr"/>
            <a:r>
              <a:rPr lang="en-US" sz="1600" b="1" smtClean="0">
                <a:solidFill>
                  <a:schemeClr val="tx1">
                    <a:lumMod val="65000"/>
                    <a:lumOff val="35000"/>
                  </a:schemeClr>
                </a:solidFill>
                <a:latin typeface="Helvetica Neue" charset="0"/>
                <a:ea typeface="Helvetica Neue" charset="0"/>
                <a:cs typeface="Helvetica Neue" charset="0"/>
              </a:rPr>
              <a:t>Catching Fire</a:t>
            </a:r>
            <a:endParaRPr lang="en-US" sz="1600" b="1" dirty="0">
              <a:solidFill>
                <a:schemeClr val="tx1">
                  <a:lumMod val="65000"/>
                  <a:lumOff val="35000"/>
                </a:schemeClr>
              </a:solidFill>
              <a:latin typeface="Helvetica Neue" charset="0"/>
              <a:ea typeface="Helvetica Neue" charset="0"/>
              <a:cs typeface="Helvetica Neue" charset="0"/>
            </a:endParaRPr>
          </a:p>
        </p:txBody>
      </p:sp>
      <p:pic>
        <p:nvPicPr>
          <p:cNvPr id="26" name="Picture 25"/>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910410" y="3202352"/>
            <a:ext cx="3285412" cy="1196227"/>
          </a:xfrm>
          <a:prstGeom prst="rect">
            <a:avLst/>
          </a:prstGeom>
        </p:spPr>
      </p:pic>
      <p:cxnSp>
        <p:nvCxnSpPr>
          <p:cNvPr id="28" name="Straight Connector 27"/>
          <p:cNvCxnSpPr/>
          <p:nvPr/>
        </p:nvCxnSpPr>
        <p:spPr>
          <a:xfrm>
            <a:off x="7728936" y="2904618"/>
            <a:ext cx="35071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04464978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81252"/>
          <a:stretch/>
        </p:blipFill>
        <p:spPr>
          <a:xfrm>
            <a:off x="0" y="-58252"/>
            <a:ext cx="12192000" cy="1285125"/>
          </a:xfrm>
          <a:prstGeom prst="rect">
            <a:avLst/>
          </a:prstGeom>
        </p:spPr>
      </p:pic>
      <p:sp>
        <p:nvSpPr>
          <p:cNvPr id="7" name="Rectangle 6"/>
          <p:cNvSpPr/>
          <p:nvPr/>
        </p:nvSpPr>
        <p:spPr>
          <a:xfrm>
            <a:off x="0" y="-101307"/>
            <a:ext cx="12192000" cy="132818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0901" y="110366"/>
            <a:ext cx="6216153" cy="923330"/>
          </a:xfrm>
          <a:prstGeom prst="rect">
            <a:avLst/>
          </a:prstGeom>
          <a:noFill/>
        </p:spPr>
        <p:txBody>
          <a:bodyPr wrap="square" rtlCol="0">
            <a:spAutoFit/>
          </a:bodyPr>
          <a:lstStyle/>
          <a:p>
            <a:r>
              <a:rPr lang="en-US" sz="5400" b="1" dirty="0" smtClean="0">
                <a:solidFill>
                  <a:schemeClr val="bg1"/>
                </a:solidFill>
                <a:latin typeface="Helvetica Neue" charset="0"/>
                <a:ea typeface="Helvetica Neue" charset="0"/>
                <a:cs typeface="Helvetica Neue" charset="0"/>
              </a:rPr>
              <a:t>Zipf’s Law</a:t>
            </a:r>
            <a:endParaRPr lang="en-US" sz="5400" b="1" dirty="0">
              <a:solidFill>
                <a:schemeClr val="bg1"/>
              </a:solidFill>
              <a:latin typeface="Helvetica Neue" charset="0"/>
              <a:ea typeface="Helvetica Neue" charset="0"/>
              <a:cs typeface="Helvetica Neue" charset="0"/>
            </a:endParaRPr>
          </a:p>
        </p:txBody>
      </p:sp>
      <p:sp>
        <p:nvSpPr>
          <p:cNvPr id="10" name="TextBox 9"/>
          <p:cNvSpPr txBox="1"/>
          <p:nvPr/>
        </p:nvSpPr>
        <p:spPr>
          <a:xfrm>
            <a:off x="1196111" y="1433960"/>
            <a:ext cx="3452171" cy="461665"/>
          </a:xfrm>
          <a:prstGeom prst="rect">
            <a:avLst/>
          </a:prstGeom>
          <a:noFill/>
        </p:spPr>
        <p:txBody>
          <a:bodyPr wrap="square" rtlCol="0">
            <a:spAutoFit/>
          </a:bodyPr>
          <a:lstStyle/>
          <a:p>
            <a:r>
              <a:rPr lang="en-US" sz="2400" b="1" dirty="0" smtClean="0">
                <a:solidFill>
                  <a:srgbClr val="007176"/>
                </a:solidFill>
                <a:latin typeface="Helvetica Neue" charset="0"/>
                <a:ea typeface="Helvetica Neue" charset="0"/>
                <a:cs typeface="Helvetica Neue" charset="0"/>
              </a:rPr>
              <a:t>Book’s Experiment</a:t>
            </a:r>
            <a:endParaRPr lang="en-US" sz="2400" b="1" dirty="0">
              <a:solidFill>
                <a:srgbClr val="007176"/>
              </a:solidFill>
              <a:latin typeface="Helvetica Neue" charset="0"/>
              <a:ea typeface="Helvetica Neue" charset="0"/>
              <a:cs typeface="Helvetica Neue"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20074" y="1988250"/>
            <a:ext cx="6345852" cy="4759389"/>
          </a:xfrm>
          <a:prstGeom prst="rect">
            <a:avLst/>
          </a:prstGeom>
        </p:spPr>
      </p:pic>
      <p:sp>
        <p:nvSpPr>
          <p:cNvPr id="14" name="TextBox 13"/>
          <p:cNvSpPr txBox="1"/>
          <p:nvPr/>
        </p:nvSpPr>
        <p:spPr>
          <a:xfrm>
            <a:off x="7156386" y="5565227"/>
            <a:ext cx="1718441" cy="338554"/>
          </a:xfrm>
          <a:prstGeom prst="rect">
            <a:avLst/>
          </a:prstGeom>
          <a:noFill/>
        </p:spPr>
        <p:txBody>
          <a:bodyPr wrap="square" rtlCol="0">
            <a:spAutoFit/>
          </a:bodyPr>
          <a:lstStyle/>
          <a:p>
            <a:r>
              <a:rPr lang="en-US" sz="1600" dirty="0" smtClean="0">
                <a:solidFill>
                  <a:schemeClr val="tx1">
                    <a:lumMod val="65000"/>
                    <a:lumOff val="35000"/>
                  </a:schemeClr>
                </a:solidFill>
                <a:latin typeface="Helvetica Neue" charset="0"/>
                <a:ea typeface="Helvetica Neue" charset="0"/>
                <a:cs typeface="Helvetica Neue" charset="0"/>
              </a:rPr>
              <a:t>Trend Line</a:t>
            </a:r>
            <a:endParaRPr lang="en-US" sz="1600" dirty="0">
              <a:solidFill>
                <a:schemeClr val="tx1">
                  <a:lumMod val="65000"/>
                  <a:lumOff val="35000"/>
                </a:schemeClr>
              </a:solidFill>
              <a:latin typeface="Helvetica Neue" charset="0"/>
              <a:ea typeface="Helvetica Neue" charset="0"/>
              <a:cs typeface="Helvetica Neue" charset="0"/>
            </a:endParaRPr>
          </a:p>
        </p:txBody>
      </p:sp>
      <p:sp>
        <p:nvSpPr>
          <p:cNvPr id="15" name="TextBox 14"/>
          <p:cNvSpPr txBox="1"/>
          <p:nvPr/>
        </p:nvSpPr>
        <p:spPr>
          <a:xfrm>
            <a:off x="7156386" y="5934559"/>
            <a:ext cx="1718441" cy="338554"/>
          </a:xfrm>
          <a:prstGeom prst="rect">
            <a:avLst/>
          </a:prstGeom>
          <a:noFill/>
        </p:spPr>
        <p:txBody>
          <a:bodyPr wrap="square" rtlCol="0">
            <a:spAutoFit/>
          </a:bodyPr>
          <a:lstStyle/>
          <a:p>
            <a:r>
              <a:rPr lang="en-US" sz="1600" smtClean="0">
                <a:solidFill>
                  <a:schemeClr val="tx1">
                    <a:lumMod val="65000"/>
                    <a:lumOff val="35000"/>
                  </a:schemeClr>
                </a:solidFill>
                <a:latin typeface="Helvetica Neue" charset="0"/>
                <a:ea typeface="Helvetica Neue" charset="0"/>
                <a:cs typeface="Helvetica Neue" charset="0"/>
              </a:rPr>
              <a:t>Zipf’s Law</a:t>
            </a:r>
            <a:endParaRPr lang="en-US" sz="1600" dirty="0">
              <a:solidFill>
                <a:schemeClr val="tx1">
                  <a:lumMod val="65000"/>
                  <a:lumOff val="35000"/>
                </a:schemeClr>
              </a:solidFill>
              <a:latin typeface="Helvetica Neue" charset="0"/>
              <a:ea typeface="Helvetica Neue" charset="0"/>
              <a:cs typeface="Helvetica Neue" charset="0"/>
            </a:endParaRPr>
          </a:p>
        </p:txBody>
      </p:sp>
      <p:cxnSp>
        <p:nvCxnSpPr>
          <p:cNvPr id="16" name="Straight Arrow Connector 15"/>
          <p:cNvCxnSpPr/>
          <p:nvPr/>
        </p:nvCxnSpPr>
        <p:spPr>
          <a:xfrm flipH="1" flipV="1">
            <a:off x="5596759" y="5565227"/>
            <a:ext cx="1535991" cy="16927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5849007" y="5734505"/>
            <a:ext cx="1307380" cy="369331"/>
          </a:xfrm>
          <a:prstGeom prst="straightConnector1">
            <a:avLst/>
          </a:prstGeom>
          <a:ln>
            <a:solidFill>
              <a:srgbClr val="3464C4"/>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4">
            <a:extLst>
              <a:ext uri="{28A0092B-C50C-407E-A947-70E740481C1C}">
                <a14:useLocalDpi xmlns:a14="http://schemas.microsoft.com/office/drawing/2010/main" xmlns="" val="0"/>
              </a:ext>
            </a:extLst>
          </a:blip>
          <a:srcRect r="75588"/>
          <a:stretch/>
        </p:blipFill>
        <p:spPr>
          <a:xfrm>
            <a:off x="350901" y="1319307"/>
            <a:ext cx="845210" cy="726584"/>
          </a:xfrm>
          <a:prstGeom prst="rect">
            <a:avLst/>
          </a:prstGeom>
        </p:spPr>
      </p:pic>
      <p:sp>
        <p:nvSpPr>
          <p:cNvPr id="19" name="TextBox 18"/>
          <p:cNvSpPr txBox="1"/>
          <p:nvPr/>
        </p:nvSpPr>
        <p:spPr>
          <a:xfrm>
            <a:off x="7544359" y="2395101"/>
            <a:ext cx="3452171" cy="338554"/>
          </a:xfrm>
          <a:prstGeom prst="rect">
            <a:avLst/>
          </a:prstGeom>
          <a:noFill/>
        </p:spPr>
        <p:txBody>
          <a:bodyPr wrap="square" rtlCol="0">
            <a:spAutoFit/>
          </a:bodyPr>
          <a:lstStyle/>
          <a:p>
            <a:pPr algn="ctr"/>
            <a:r>
              <a:rPr lang="en-US" sz="1600" b="1" dirty="0" smtClean="0">
                <a:solidFill>
                  <a:schemeClr val="tx1">
                    <a:lumMod val="65000"/>
                    <a:lumOff val="35000"/>
                  </a:schemeClr>
                </a:solidFill>
                <a:latin typeface="Helvetica Neue" charset="0"/>
                <a:ea typeface="Helvetica Neue" charset="0"/>
                <a:cs typeface="Helvetica Neue" charset="0"/>
              </a:rPr>
              <a:t>El </a:t>
            </a:r>
            <a:r>
              <a:rPr lang="en-US" sz="1600" b="1" dirty="0" err="1" smtClean="0">
                <a:solidFill>
                  <a:schemeClr val="tx1">
                    <a:lumMod val="65000"/>
                    <a:lumOff val="35000"/>
                  </a:schemeClr>
                </a:solidFill>
                <a:latin typeface="Helvetica Neue" charset="0"/>
                <a:ea typeface="Helvetica Neue" charset="0"/>
                <a:cs typeface="Helvetica Neue" charset="0"/>
              </a:rPr>
              <a:t>Mundo</a:t>
            </a:r>
            <a:r>
              <a:rPr lang="en-US" sz="1600" b="1" dirty="0" smtClean="0">
                <a:solidFill>
                  <a:schemeClr val="tx1">
                    <a:lumMod val="65000"/>
                    <a:lumOff val="35000"/>
                  </a:schemeClr>
                </a:solidFill>
                <a:latin typeface="Helvetica Neue" charset="0"/>
                <a:ea typeface="Helvetica Neue" charset="0"/>
                <a:cs typeface="Helvetica Neue" charset="0"/>
              </a:rPr>
              <a:t> de </a:t>
            </a:r>
            <a:r>
              <a:rPr lang="en-US" sz="1600" b="1" dirty="0" err="1" smtClean="0">
                <a:solidFill>
                  <a:schemeClr val="tx1">
                    <a:lumMod val="65000"/>
                    <a:lumOff val="35000"/>
                  </a:schemeClr>
                </a:solidFill>
                <a:latin typeface="Helvetica Neue" charset="0"/>
                <a:ea typeface="Helvetica Neue" charset="0"/>
                <a:cs typeface="Helvetica Neue" charset="0"/>
              </a:rPr>
              <a:t>Sofía</a:t>
            </a:r>
            <a:endParaRPr lang="en-US" sz="1600" b="1" dirty="0">
              <a:solidFill>
                <a:schemeClr val="tx1">
                  <a:lumMod val="65000"/>
                  <a:lumOff val="35000"/>
                </a:schemeClr>
              </a:solidFill>
              <a:latin typeface="Helvetica Neue" charset="0"/>
              <a:ea typeface="Helvetica Neue" charset="0"/>
              <a:cs typeface="Helvetica Neue" charset="0"/>
            </a:endParaRPr>
          </a:p>
        </p:txBody>
      </p:sp>
      <p:cxnSp>
        <p:nvCxnSpPr>
          <p:cNvPr id="23" name="Straight Connector 22"/>
          <p:cNvCxnSpPr/>
          <p:nvPr/>
        </p:nvCxnSpPr>
        <p:spPr>
          <a:xfrm>
            <a:off x="7728936" y="2904618"/>
            <a:ext cx="35071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8092034" y="3153085"/>
            <a:ext cx="3144088" cy="1081837"/>
          </a:xfrm>
          <a:prstGeom prst="rect">
            <a:avLst/>
          </a:prstGeom>
        </p:spPr>
      </p:pic>
    </p:spTree>
    <p:extLst>
      <p:ext uri="{BB962C8B-B14F-4D97-AF65-F5344CB8AC3E}">
        <p14:creationId xmlns:p14="http://schemas.microsoft.com/office/powerpoint/2010/main" xmlns="" val="24645084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81252"/>
          <a:stretch/>
        </p:blipFill>
        <p:spPr>
          <a:xfrm>
            <a:off x="0" y="-58252"/>
            <a:ext cx="12192000" cy="1285125"/>
          </a:xfrm>
          <a:prstGeom prst="rect">
            <a:avLst/>
          </a:prstGeom>
        </p:spPr>
      </p:pic>
      <p:sp>
        <p:nvSpPr>
          <p:cNvPr id="7" name="Rectangle 6"/>
          <p:cNvSpPr/>
          <p:nvPr/>
        </p:nvSpPr>
        <p:spPr>
          <a:xfrm>
            <a:off x="0" y="-101307"/>
            <a:ext cx="12192000" cy="132818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0901" y="110366"/>
            <a:ext cx="6216153" cy="923330"/>
          </a:xfrm>
          <a:prstGeom prst="rect">
            <a:avLst/>
          </a:prstGeom>
          <a:noFill/>
        </p:spPr>
        <p:txBody>
          <a:bodyPr wrap="square" rtlCol="0">
            <a:spAutoFit/>
          </a:bodyPr>
          <a:lstStyle/>
          <a:p>
            <a:r>
              <a:rPr lang="en-US" sz="5400" b="1" dirty="0" smtClean="0">
                <a:solidFill>
                  <a:schemeClr val="bg1"/>
                </a:solidFill>
                <a:latin typeface="Helvetica Neue" charset="0"/>
                <a:ea typeface="Helvetica Neue" charset="0"/>
                <a:cs typeface="Helvetica Neue" charset="0"/>
              </a:rPr>
              <a:t>Zipf’s Law</a:t>
            </a:r>
            <a:endParaRPr lang="en-US" sz="5400" b="1" dirty="0">
              <a:solidFill>
                <a:schemeClr val="bg1"/>
              </a:solidFill>
              <a:latin typeface="Helvetica Neue" charset="0"/>
              <a:ea typeface="Helvetica Neue" charset="0"/>
              <a:cs typeface="Helvetica Neue" charset="0"/>
            </a:endParaRPr>
          </a:p>
        </p:txBody>
      </p:sp>
      <p:sp>
        <p:nvSpPr>
          <p:cNvPr id="10" name="TextBox 9"/>
          <p:cNvSpPr txBox="1"/>
          <p:nvPr/>
        </p:nvSpPr>
        <p:spPr>
          <a:xfrm>
            <a:off x="1196111" y="1433960"/>
            <a:ext cx="4668661" cy="461665"/>
          </a:xfrm>
          <a:prstGeom prst="rect">
            <a:avLst/>
          </a:prstGeom>
          <a:noFill/>
        </p:spPr>
        <p:txBody>
          <a:bodyPr wrap="square" rtlCol="0">
            <a:spAutoFit/>
          </a:bodyPr>
          <a:lstStyle/>
          <a:p>
            <a:r>
              <a:rPr lang="en-US" sz="2400" b="1" dirty="0" smtClean="0">
                <a:solidFill>
                  <a:srgbClr val="007176"/>
                </a:solidFill>
                <a:latin typeface="Helvetica Neue" charset="0"/>
                <a:ea typeface="Helvetica Neue" charset="0"/>
                <a:cs typeface="Helvetica Neue" charset="0"/>
              </a:rPr>
              <a:t>Population’s Experiment</a:t>
            </a:r>
            <a:endParaRPr lang="en-US" sz="2400" b="1" dirty="0">
              <a:solidFill>
                <a:srgbClr val="007176"/>
              </a:solidFill>
              <a:latin typeface="Helvetica Neue" charset="0"/>
              <a:ea typeface="Helvetica Neue" charset="0"/>
              <a:cs typeface="Helvetica Neue"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20073" y="2010278"/>
            <a:ext cx="6369489" cy="4777117"/>
          </a:xfrm>
          <a:prstGeom prst="rect">
            <a:avLst/>
          </a:prstGeom>
        </p:spPr>
      </p:pic>
      <p:sp>
        <p:nvSpPr>
          <p:cNvPr id="12" name="TextBox 11"/>
          <p:cNvSpPr txBox="1"/>
          <p:nvPr/>
        </p:nvSpPr>
        <p:spPr>
          <a:xfrm>
            <a:off x="7544359" y="2395101"/>
            <a:ext cx="3452171" cy="338554"/>
          </a:xfrm>
          <a:prstGeom prst="rect">
            <a:avLst/>
          </a:prstGeom>
          <a:noFill/>
        </p:spPr>
        <p:txBody>
          <a:bodyPr wrap="square" rtlCol="0">
            <a:spAutoFit/>
          </a:bodyPr>
          <a:lstStyle/>
          <a:p>
            <a:pPr algn="ctr"/>
            <a:r>
              <a:rPr lang="en-US" sz="1600" b="1" dirty="0" smtClean="0">
                <a:solidFill>
                  <a:schemeClr val="tx1">
                    <a:lumMod val="65000"/>
                    <a:lumOff val="35000"/>
                  </a:schemeClr>
                </a:solidFill>
                <a:latin typeface="Helvetica Neue" charset="0"/>
                <a:ea typeface="Helvetica Neue" charset="0"/>
                <a:cs typeface="Helvetica Neue" charset="0"/>
              </a:rPr>
              <a:t>US Population</a:t>
            </a:r>
            <a:endParaRPr lang="en-US" sz="1600" b="1" dirty="0">
              <a:solidFill>
                <a:schemeClr val="tx1">
                  <a:lumMod val="65000"/>
                  <a:lumOff val="35000"/>
                </a:schemeClr>
              </a:solidFill>
              <a:latin typeface="Helvetica Neue" charset="0"/>
              <a:ea typeface="Helvetica Neue" charset="0"/>
              <a:cs typeface="Helvetica Neue" charset="0"/>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xmlns="" val="0"/>
              </a:ext>
            </a:extLst>
          </a:blip>
          <a:srcRect l="38250" r="37338"/>
          <a:stretch/>
        </p:blipFill>
        <p:spPr>
          <a:xfrm>
            <a:off x="350901" y="1319307"/>
            <a:ext cx="845210" cy="726584"/>
          </a:xfrm>
          <a:prstGeom prst="rect">
            <a:avLst/>
          </a:prstGeom>
        </p:spPr>
      </p:pic>
      <p:sp>
        <p:nvSpPr>
          <p:cNvPr id="15" name="TextBox 14"/>
          <p:cNvSpPr txBox="1"/>
          <p:nvPr/>
        </p:nvSpPr>
        <p:spPr>
          <a:xfrm>
            <a:off x="7156386" y="5565227"/>
            <a:ext cx="1718441" cy="338554"/>
          </a:xfrm>
          <a:prstGeom prst="rect">
            <a:avLst/>
          </a:prstGeom>
          <a:noFill/>
        </p:spPr>
        <p:txBody>
          <a:bodyPr wrap="square" rtlCol="0">
            <a:spAutoFit/>
          </a:bodyPr>
          <a:lstStyle/>
          <a:p>
            <a:r>
              <a:rPr lang="en-US" sz="1600" dirty="0" smtClean="0">
                <a:solidFill>
                  <a:schemeClr val="tx1">
                    <a:lumMod val="65000"/>
                    <a:lumOff val="35000"/>
                  </a:schemeClr>
                </a:solidFill>
                <a:latin typeface="Helvetica Neue" charset="0"/>
                <a:ea typeface="Helvetica Neue" charset="0"/>
                <a:cs typeface="Helvetica Neue" charset="0"/>
              </a:rPr>
              <a:t>Trend Line</a:t>
            </a:r>
            <a:endParaRPr lang="en-US" sz="1600" dirty="0">
              <a:solidFill>
                <a:schemeClr val="tx1">
                  <a:lumMod val="65000"/>
                  <a:lumOff val="35000"/>
                </a:schemeClr>
              </a:solidFill>
              <a:latin typeface="Helvetica Neue" charset="0"/>
              <a:ea typeface="Helvetica Neue" charset="0"/>
              <a:cs typeface="Helvetica Neue" charset="0"/>
            </a:endParaRPr>
          </a:p>
        </p:txBody>
      </p:sp>
      <p:sp>
        <p:nvSpPr>
          <p:cNvPr id="16" name="TextBox 15"/>
          <p:cNvSpPr txBox="1"/>
          <p:nvPr/>
        </p:nvSpPr>
        <p:spPr>
          <a:xfrm>
            <a:off x="7156386" y="5934559"/>
            <a:ext cx="1718441" cy="338554"/>
          </a:xfrm>
          <a:prstGeom prst="rect">
            <a:avLst/>
          </a:prstGeom>
          <a:noFill/>
        </p:spPr>
        <p:txBody>
          <a:bodyPr wrap="square" rtlCol="0">
            <a:spAutoFit/>
          </a:bodyPr>
          <a:lstStyle/>
          <a:p>
            <a:r>
              <a:rPr lang="en-US" sz="1600" smtClean="0">
                <a:solidFill>
                  <a:schemeClr val="tx1">
                    <a:lumMod val="65000"/>
                    <a:lumOff val="35000"/>
                  </a:schemeClr>
                </a:solidFill>
                <a:latin typeface="Helvetica Neue" charset="0"/>
                <a:ea typeface="Helvetica Neue" charset="0"/>
                <a:cs typeface="Helvetica Neue" charset="0"/>
              </a:rPr>
              <a:t>Zipf’s Law</a:t>
            </a:r>
            <a:endParaRPr lang="en-US" sz="1600" dirty="0">
              <a:solidFill>
                <a:schemeClr val="tx1">
                  <a:lumMod val="65000"/>
                  <a:lumOff val="35000"/>
                </a:schemeClr>
              </a:solidFill>
              <a:latin typeface="Helvetica Neue" charset="0"/>
              <a:ea typeface="Helvetica Neue" charset="0"/>
              <a:cs typeface="Helvetica Neue" charset="0"/>
            </a:endParaRPr>
          </a:p>
        </p:txBody>
      </p:sp>
      <p:cxnSp>
        <p:nvCxnSpPr>
          <p:cNvPr id="17" name="Straight Arrow Connector 16"/>
          <p:cNvCxnSpPr/>
          <p:nvPr/>
        </p:nvCxnSpPr>
        <p:spPr>
          <a:xfrm flipH="1" flipV="1">
            <a:off x="5596759" y="5565227"/>
            <a:ext cx="1535991" cy="16927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5738648" y="5934559"/>
            <a:ext cx="1417739" cy="169278"/>
          </a:xfrm>
          <a:prstGeom prst="straightConnector1">
            <a:avLst/>
          </a:prstGeom>
          <a:ln>
            <a:solidFill>
              <a:srgbClr val="3464C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728936" y="2904618"/>
            <a:ext cx="35071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910410" y="3242436"/>
            <a:ext cx="3617392" cy="1149452"/>
          </a:xfrm>
          <a:prstGeom prst="rect">
            <a:avLst/>
          </a:prstGeom>
        </p:spPr>
      </p:pic>
    </p:spTree>
    <p:extLst>
      <p:ext uri="{BB962C8B-B14F-4D97-AF65-F5344CB8AC3E}">
        <p14:creationId xmlns:p14="http://schemas.microsoft.com/office/powerpoint/2010/main" xmlns="" val="75673784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81252"/>
          <a:stretch/>
        </p:blipFill>
        <p:spPr>
          <a:xfrm>
            <a:off x="0" y="-58252"/>
            <a:ext cx="12192000" cy="1285125"/>
          </a:xfrm>
          <a:prstGeom prst="rect">
            <a:avLst/>
          </a:prstGeom>
        </p:spPr>
      </p:pic>
      <p:sp>
        <p:nvSpPr>
          <p:cNvPr id="7" name="Rectangle 6"/>
          <p:cNvSpPr/>
          <p:nvPr/>
        </p:nvSpPr>
        <p:spPr>
          <a:xfrm>
            <a:off x="0" y="-101307"/>
            <a:ext cx="12192000" cy="132818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0901" y="110366"/>
            <a:ext cx="6216153" cy="923330"/>
          </a:xfrm>
          <a:prstGeom prst="rect">
            <a:avLst/>
          </a:prstGeom>
          <a:noFill/>
        </p:spPr>
        <p:txBody>
          <a:bodyPr wrap="square" rtlCol="0">
            <a:spAutoFit/>
          </a:bodyPr>
          <a:lstStyle/>
          <a:p>
            <a:r>
              <a:rPr lang="en-US" sz="5400" b="1" dirty="0" smtClean="0">
                <a:solidFill>
                  <a:schemeClr val="bg1"/>
                </a:solidFill>
                <a:latin typeface="Helvetica Neue" charset="0"/>
                <a:ea typeface="Helvetica Neue" charset="0"/>
                <a:cs typeface="Helvetica Neue" charset="0"/>
              </a:rPr>
              <a:t>Zipf’s Law</a:t>
            </a:r>
            <a:endParaRPr lang="en-US" sz="5400" b="1" dirty="0">
              <a:solidFill>
                <a:schemeClr val="bg1"/>
              </a:solidFill>
              <a:latin typeface="Helvetica Neue" charset="0"/>
              <a:ea typeface="Helvetica Neue" charset="0"/>
              <a:cs typeface="Helvetica Neue" charset="0"/>
            </a:endParaRPr>
          </a:p>
        </p:txBody>
      </p:sp>
      <p:sp>
        <p:nvSpPr>
          <p:cNvPr id="5" name="TextBox 4"/>
          <p:cNvSpPr txBox="1"/>
          <p:nvPr/>
        </p:nvSpPr>
        <p:spPr>
          <a:xfrm>
            <a:off x="7544359" y="2395101"/>
            <a:ext cx="3452171" cy="338554"/>
          </a:xfrm>
          <a:prstGeom prst="rect">
            <a:avLst/>
          </a:prstGeom>
          <a:noFill/>
        </p:spPr>
        <p:txBody>
          <a:bodyPr wrap="square" rtlCol="0">
            <a:spAutoFit/>
          </a:bodyPr>
          <a:lstStyle/>
          <a:p>
            <a:pPr algn="ctr"/>
            <a:r>
              <a:rPr lang="en-US" sz="1600" b="1" dirty="0" smtClean="0">
                <a:solidFill>
                  <a:schemeClr val="tx1">
                    <a:lumMod val="65000"/>
                    <a:lumOff val="35000"/>
                  </a:schemeClr>
                </a:solidFill>
                <a:latin typeface="Helvetica Neue" charset="0"/>
                <a:ea typeface="Helvetica Neue" charset="0"/>
                <a:cs typeface="Helvetica Neue" charset="0"/>
              </a:rPr>
              <a:t>World’s Population</a:t>
            </a:r>
            <a:endParaRPr lang="en-US" sz="1600" b="1" dirty="0">
              <a:solidFill>
                <a:schemeClr val="tx1">
                  <a:lumMod val="65000"/>
                  <a:lumOff val="35000"/>
                </a:schemeClr>
              </a:solidFill>
              <a:latin typeface="Helvetica Neue" charset="0"/>
              <a:ea typeface="Helvetica Neue" charset="0"/>
              <a:cs typeface="Helvetica Neue"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20073" y="2010277"/>
            <a:ext cx="6522360" cy="4891770"/>
          </a:xfrm>
          <a:prstGeom prst="rect">
            <a:avLst/>
          </a:prstGeom>
        </p:spPr>
      </p:pic>
      <p:sp>
        <p:nvSpPr>
          <p:cNvPr id="11" name="TextBox 10"/>
          <p:cNvSpPr txBox="1"/>
          <p:nvPr/>
        </p:nvSpPr>
        <p:spPr>
          <a:xfrm>
            <a:off x="1196111" y="1433960"/>
            <a:ext cx="4668661" cy="461665"/>
          </a:xfrm>
          <a:prstGeom prst="rect">
            <a:avLst/>
          </a:prstGeom>
          <a:noFill/>
        </p:spPr>
        <p:txBody>
          <a:bodyPr wrap="square" rtlCol="0">
            <a:spAutoFit/>
          </a:bodyPr>
          <a:lstStyle/>
          <a:p>
            <a:r>
              <a:rPr lang="en-US" sz="2400" b="1" dirty="0" smtClean="0">
                <a:solidFill>
                  <a:srgbClr val="007176"/>
                </a:solidFill>
                <a:latin typeface="Helvetica Neue" charset="0"/>
                <a:ea typeface="Helvetica Neue" charset="0"/>
                <a:cs typeface="Helvetica Neue" charset="0"/>
              </a:rPr>
              <a:t>Population’s Experiment</a:t>
            </a:r>
            <a:endParaRPr lang="en-US" sz="2400" b="1" dirty="0">
              <a:solidFill>
                <a:srgbClr val="007176"/>
              </a:solidFill>
              <a:latin typeface="Helvetica Neue" charset="0"/>
              <a:ea typeface="Helvetica Neue" charset="0"/>
              <a:cs typeface="Helvetica Neue" charset="0"/>
            </a:endParaRPr>
          </a:p>
        </p:txBody>
      </p:sp>
      <p:pic>
        <p:nvPicPr>
          <p:cNvPr id="12" name="Picture 11"/>
          <p:cNvPicPr>
            <a:picLocks noChangeAspect="1"/>
          </p:cNvPicPr>
          <p:nvPr/>
        </p:nvPicPr>
        <p:blipFill rotWithShape="1">
          <a:blip r:embed="rId4">
            <a:extLst>
              <a:ext uri="{28A0092B-C50C-407E-A947-70E740481C1C}">
                <a14:useLocalDpi xmlns:a14="http://schemas.microsoft.com/office/drawing/2010/main" xmlns="" val="0"/>
              </a:ext>
            </a:extLst>
          </a:blip>
          <a:srcRect l="38250" r="37338"/>
          <a:stretch/>
        </p:blipFill>
        <p:spPr>
          <a:xfrm>
            <a:off x="350901" y="1319307"/>
            <a:ext cx="845210" cy="726584"/>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901466" y="3162131"/>
            <a:ext cx="3665198" cy="1157431"/>
          </a:xfrm>
          <a:prstGeom prst="rect">
            <a:avLst/>
          </a:prstGeom>
        </p:spPr>
      </p:pic>
      <p:cxnSp>
        <p:nvCxnSpPr>
          <p:cNvPr id="14" name="Straight Connector 13"/>
          <p:cNvCxnSpPr/>
          <p:nvPr/>
        </p:nvCxnSpPr>
        <p:spPr>
          <a:xfrm>
            <a:off x="7728936" y="2904618"/>
            <a:ext cx="35071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156386" y="5565227"/>
            <a:ext cx="1718441" cy="338554"/>
          </a:xfrm>
          <a:prstGeom prst="rect">
            <a:avLst/>
          </a:prstGeom>
          <a:noFill/>
        </p:spPr>
        <p:txBody>
          <a:bodyPr wrap="square" rtlCol="0">
            <a:spAutoFit/>
          </a:bodyPr>
          <a:lstStyle/>
          <a:p>
            <a:r>
              <a:rPr lang="en-US" sz="1600" dirty="0" smtClean="0">
                <a:solidFill>
                  <a:schemeClr val="tx1">
                    <a:lumMod val="65000"/>
                    <a:lumOff val="35000"/>
                  </a:schemeClr>
                </a:solidFill>
                <a:latin typeface="Helvetica Neue" charset="0"/>
                <a:ea typeface="Helvetica Neue" charset="0"/>
                <a:cs typeface="Helvetica Neue" charset="0"/>
              </a:rPr>
              <a:t>Trend Line</a:t>
            </a:r>
            <a:endParaRPr lang="en-US" sz="1600" dirty="0">
              <a:solidFill>
                <a:schemeClr val="tx1">
                  <a:lumMod val="65000"/>
                  <a:lumOff val="35000"/>
                </a:schemeClr>
              </a:solidFill>
              <a:latin typeface="Helvetica Neue" charset="0"/>
              <a:ea typeface="Helvetica Neue" charset="0"/>
              <a:cs typeface="Helvetica Neue" charset="0"/>
            </a:endParaRPr>
          </a:p>
        </p:txBody>
      </p:sp>
      <p:sp>
        <p:nvSpPr>
          <p:cNvPr id="16" name="TextBox 15"/>
          <p:cNvSpPr txBox="1"/>
          <p:nvPr/>
        </p:nvSpPr>
        <p:spPr>
          <a:xfrm>
            <a:off x="7156386" y="5934559"/>
            <a:ext cx="1718441" cy="338554"/>
          </a:xfrm>
          <a:prstGeom prst="rect">
            <a:avLst/>
          </a:prstGeom>
          <a:noFill/>
        </p:spPr>
        <p:txBody>
          <a:bodyPr wrap="square" rtlCol="0">
            <a:spAutoFit/>
          </a:bodyPr>
          <a:lstStyle/>
          <a:p>
            <a:r>
              <a:rPr lang="en-US" sz="1600" smtClean="0">
                <a:solidFill>
                  <a:schemeClr val="tx1">
                    <a:lumMod val="65000"/>
                    <a:lumOff val="35000"/>
                  </a:schemeClr>
                </a:solidFill>
                <a:latin typeface="Helvetica Neue" charset="0"/>
                <a:ea typeface="Helvetica Neue" charset="0"/>
                <a:cs typeface="Helvetica Neue" charset="0"/>
              </a:rPr>
              <a:t>Zipf’s Law</a:t>
            </a:r>
            <a:endParaRPr lang="en-US" sz="1600" dirty="0">
              <a:solidFill>
                <a:schemeClr val="tx1">
                  <a:lumMod val="65000"/>
                  <a:lumOff val="35000"/>
                </a:schemeClr>
              </a:solidFill>
              <a:latin typeface="Helvetica Neue" charset="0"/>
              <a:ea typeface="Helvetica Neue" charset="0"/>
              <a:cs typeface="Helvetica Neue" charset="0"/>
            </a:endParaRPr>
          </a:p>
        </p:txBody>
      </p:sp>
      <p:cxnSp>
        <p:nvCxnSpPr>
          <p:cNvPr id="17" name="Straight Arrow Connector 16"/>
          <p:cNvCxnSpPr/>
          <p:nvPr/>
        </p:nvCxnSpPr>
        <p:spPr>
          <a:xfrm flipH="1" flipV="1">
            <a:off x="5864772" y="5029200"/>
            <a:ext cx="1267979" cy="70530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3957145" y="4150284"/>
            <a:ext cx="3199243" cy="1953553"/>
          </a:xfrm>
          <a:prstGeom prst="straightConnector1">
            <a:avLst/>
          </a:prstGeom>
          <a:ln>
            <a:solidFill>
              <a:srgbClr val="3464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558647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81252"/>
          <a:stretch/>
        </p:blipFill>
        <p:spPr>
          <a:xfrm>
            <a:off x="0" y="-58252"/>
            <a:ext cx="12192000" cy="1285125"/>
          </a:xfrm>
          <a:prstGeom prst="rect">
            <a:avLst/>
          </a:prstGeom>
        </p:spPr>
      </p:pic>
      <p:sp>
        <p:nvSpPr>
          <p:cNvPr id="7" name="Rectangle 6"/>
          <p:cNvSpPr/>
          <p:nvPr/>
        </p:nvSpPr>
        <p:spPr>
          <a:xfrm>
            <a:off x="0" y="-101307"/>
            <a:ext cx="12192000" cy="132818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0901" y="110366"/>
            <a:ext cx="6216153" cy="923330"/>
          </a:xfrm>
          <a:prstGeom prst="rect">
            <a:avLst/>
          </a:prstGeom>
          <a:noFill/>
        </p:spPr>
        <p:txBody>
          <a:bodyPr wrap="square" rtlCol="0">
            <a:spAutoFit/>
          </a:bodyPr>
          <a:lstStyle/>
          <a:p>
            <a:r>
              <a:rPr lang="en-US" sz="5400" b="1" dirty="0" smtClean="0">
                <a:solidFill>
                  <a:schemeClr val="bg1"/>
                </a:solidFill>
                <a:latin typeface="Helvetica Neue" charset="0"/>
                <a:ea typeface="Helvetica Neue" charset="0"/>
                <a:cs typeface="Helvetica Neue" charset="0"/>
              </a:rPr>
              <a:t>Zipf’s Law</a:t>
            </a:r>
            <a:endParaRPr lang="en-US" sz="5400" b="1" dirty="0">
              <a:solidFill>
                <a:schemeClr val="bg1"/>
              </a:solidFill>
              <a:latin typeface="Helvetica Neue" charset="0"/>
              <a:ea typeface="Helvetica Neue" charset="0"/>
              <a:cs typeface="Helvetica Neue" charset="0"/>
            </a:endParaRPr>
          </a:p>
        </p:txBody>
      </p:sp>
      <p:sp>
        <p:nvSpPr>
          <p:cNvPr id="5" name="TextBox 4"/>
          <p:cNvSpPr txBox="1"/>
          <p:nvPr/>
        </p:nvSpPr>
        <p:spPr>
          <a:xfrm>
            <a:off x="7544359" y="2395101"/>
            <a:ext cx="3452171" cy="338554"/>
          </a:xfrm>
          <a:prstGeom prst="rect">
            <a:avLst/>
          </a:prstGeom>
          <a:noFill/>
        </p:spPr>
        <p:txBody>
          <a:bodyPr wrap="square" rtlCol="0">
            <a:spAutoFit/>
          </a:bodyPr>
          <a:lstStyle/>
          <a:p>
            <a:pPr algn="ctr"/>
            <a:r>
              <a:rPr lang="en-US" sz="1600" b="1" dirty="0" smtClean="0">
                <a:solidFill>
                  <a:schemeClr val="tx1">
                    <a:lumMod val="65000"/>
                    <a:lumOff val="35000"/>
                  </a:schemeClr>
                </a:solidFill>
                <a:latin typeface="Helvetica Neue" charset="0"/>
                <a:ea typeface="Helvetica Neue" charset="0"/>
                <a:cs typeface="Helvetica Neue" charset="0"/>
              </a:rPr>
              <a:t>Top 70 World’s Population</a:t>
            </a:r>
            <a:endParaRPr lang="en-US" sz="1600" b="1" dirty="0">
              <a:solidFill>
                <a:schemeClr val="tx1">
                  <a:lumMod val="65000"/>
                  <a:lumOff val="35000"/>
                </a:schemeClr>
              </a:solidFill>
              <a:latin typeface="Helvetica Neue" charset="0"/>
              <a:ea typeface="Helvetica Neue" charset="0"/>
              <a:cs typeface="Helvetica Neue" charset="0"/>
            </a:endParaRPr>
          </a:p>
        </p:txBody>
      </p:sp>
      <p:cxnSp>
        <p:nvCxnSpPr>
          <p:cNvPr id="10" name="Straight Connector 9"/>
          <p:cNvCxnSpPr/>
          <p:nvPr/>
        </p:nvCxnSpPr>
        <p:spPr>
          <a:xfrm>
            <a:off x="1196111" y="1895625"/>
            <a:ext cx="1075415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96111" y="1433960"/>
            <a:ext cx="4668661" cy="461665"/>
          </a:xfrm>
          <a:prstGeom prst="rect">
            <a:avLst/>
          </a:prstGeom>
          <a:noFill/>
        </p:spPr>
        <p:txBody>
          <a:bodyPr wrap="square" rtlCol="0">
            <a:spAutoFit/>
          </a:bodyPr>
          <a:lstStyle/>
          <a:p>
            <a:r>
              <a:rPr lang="en-US" sz="2400" b="1" dirty="0" smtClean="0">
                <a:solidFill>
                  <a:srgbClr val="007176"/>
                </a:solidFill>
                <a:latin typeface="Helvetica Neue" charset="0"/>
                <a:ea typeface="Helvetica Neue" charset="0"/>
                <a:cs typeface="Helvetica Neue" charset="0"/>
              </a:rPr>
              <a:t>Population’s Experiment</a:t>
            </a:r>
            <a:endParaRPr lang="en-US" sz="2400" b="1" dirty="0">
              <a:solidFill>
                <a:srgbClr val="007176"/>
              </a:solidFill>
              <a:latin typeface="Helvetica Neue" charset="0"/>
              <a:ea typeface="Helvetica Neue" charset="0"/>
              <a:cs typeface="Helvetica Neue" charset="0"/>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xmlns="" val="0"/>
              </a:ext>
            </a:extLst>
          </a:blip>
          <a:srcRect l="38250" r="37338"/>
          <a:stretch/>
        </p:blipFill>
        <p:spPr>
          <a:xfrm>
            <a:off x="350901" y="1319307"/>
            <a:ext cx="845210" cy="72658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20073" y="2010276"/>
            <a:ext cx="6522360" cy="489177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805116" y="3233130"/>
            <a:ext cx="3600488" cy="1217066"/>
          </a:xfrm>
          <a:prstGeom prst="rect">
            <a:avLst/>
          </a:prstGeom>
        </p:spPr>
      </p:pic>
      <p:cxnSp>
        <p:nvCxnSpPr>
          <p:cNvPr id="14" name="Straight Connector 13"/>
          <p:cNvCxnSpPr/>
          <p:nvPr/>
        </p:nvCxnSpPr>
        <p:spPr>
          <a:xfrm>
            <a:off x="7728936" y="2904618"/>
            <a:ext cx="35071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156386" y="5565227"/>
            <a:ext cx="1718441" cy="338554"/>
          </a:xfrm>
          <a:prstGeom prst="rect">
            <a:avLst/>
          </a:prstGeom>
          <a:noFill/>
        </p:spPr>
        <p:txBody>
          <a:bodyPr wrap="square" rtlCol="0">
            <a:spAutoFit/>
          </a:bodyPr>
          <a:lstStyle/>
          <a:p>
            <a:r>
              <a:rPr lang="en-US" sz="1600" dirty="0" smtClean="0">
                <a:solidFill>
                  <a:schemeClr val="tx1">
                    <a:lumMod val="65000"/>
                    <a:lumOff val="35000"/>
                  </a:schemeClr>
                </a:solidFill>
                <a:latin typeface="Helvetica Neue" charset="0"/>
                <a:ea typeface="Helvetica Neue" charset="0"/>
                <a:cs typeface="Helvetica Neue" charset="0"/>
              </a:rPr>
              <a:t>Trend Line</a:t>
            </a:r>
            <a:endParaRPr lang="en-US" sz="1600" dirty="0">
              <a:solidFill>
                <a:schemeClr val="tx1">
                  <a:lumMod val="65000"/>
                  <a:lumOff val="35000"/>
                </a:schemeClr>
              </a:solidFill>
              <a:latin typeface="Helvetica Neue" charset="0"/>
              <a:ea typeface="Helvetica Neue" charset="0"/>
              <a:cs typeface="Helvetica Neue" charset="0"/>
            </a:endParaRPr>
          </a:p>
        </p:txBody>
      </p:sp>
      <p:sp>
        <p:nvSpPr>
          <p:cNvPr id="16" name="TextBox 15"/>
          <p:cNvSpPr txBox="1"/>
          <p:nvPr/>
        </p:nvSpPr>
        <p:spPr>
          <a:xfrm>
            <a:off x="7156386" y="5934559"/>
            <a:ext cx="1718441" cy="338554"/>
          </a:xfrm>
          <a:prstGeom prst="rect">
            <a:avLst/>
          </a:prstGeom>
          <a:noFill/>
        </p:spPr>
        <p:txBody>
          <a:bodyPr wrap="square" rtlCol="0">
            <a:spAutoFit/>
          </a:bodyPr>
          <a:lstStyle/>
          <a:p>
            <a:r>
              <a:rPr lang="en-US" sz="1600" smtClean="0">
                <a:solidFill>
                  <a:schemeClr val="tx1">
                    <a:lumMod val="65000"/>
                    <a:lumOff val="35000"/>
                  </a:schemeClr>
                </a:solidFill>
                <a:latin typeface="Helvetica Neue" charset="0"/>
                <a:ea typeface="Helvetica Neue" charset="0"/>
                <a:cs typeface="Helvetica Neue" charset="0"/>
              </a:rPr>
              <a:t>Zipf’s Law</a:t>
            </a:r>
            <a:endParaRPr lang="en-US" sz="1600" dirty="0">
              <a:solidFill>
                <a:schemeClr val="tx1">
                  <a:lumMod val="65000"/>
                  <a:lumOff val="35000"/>
                </a:schemeClr>
              </a:solidFill>
              <a:latin typeface="Helvetica Neue" charset="0"/>
              <a:ea typeface="Helvetica Neue" charset="0"/>
              <a:cs typeface="Helvetica Neue" charset="0"/>
            </a:endParaRPr>
          </a:p>
        </p:txBody>
      </p:sp>
      <p:cxnSp>
        <p:nvCxnSpPr>
          <p:cNvPr id="17" name="Straight Arrow Connector 16"/>
          <p:cNvCxnSpPr/>
          <p:nvPr/>
        </p:nvCxnSpPr>
        <p:spPr>
          <a:xfrm flipH="1" flipV="1">
            <a:off x="5580993" y="5707117"/>
            <a:ext cx="1551759" cy="2738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5864772" y="5903781"/>
            <a:ext cx="1291617" cy="200057"/>
          </a:xfrm>
          <a:prstGeom prst="straightConnector1">
            <a:avLst/>
          </a:prstGeom>
          <a:ln>
            <a:solidFill>
              <a:srgbClr val="3464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6389690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alpha val="6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183</Words>
  <Application>Microsoft Macintosh PowerPoint</Application>
  <PresentationFormat>Custom</PresentationFormat>
  <Paragraphs>57</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Rodriguez</dc:creator>
  <cp:lastModifiedBy>Deeksha S</cp:lastModifiedBy>
  <cp:revision>16</cp:revision>
  <dcterms:created xsi:type="dcterms:W3CDTF">2015-12-15T03:10:51Z</dcterms:created>
  <dcterms:modified xsi:type="dcterms:W3CDTF">2015-12-15T21:35:33Z</dcterms:modified>
</cp:coreProperties>
</file>